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57" r:id="rId2"/>
    <p:sldId id="656" r:id="rId3"/>
    <p:sldId id="603" r:id="rId4"/>
    <p:sldId id="657" r:id="rId5"/>
    <p:sldId id="658" r:id="rId6"/>
    <p:sldId id="659" r:id="rId7"/>
    <p:sldId id="660" r:id="rId8"/>
    <p:sldId id="661" r:id="rId9"/>
    <p:sldId id="662" r:id="rId10"/>
    <p:sldId id="663" r:id="rId11"/>
    <p:sldId id="664" r:id="rId12"/>
    <p:sldId id="665" r:id="rId13"/>
    <p:sldId id="666" r:id="rId14"/>
    <p:sldId id="682" r:id="rId15"/>
    <p:sldId id="667" r:id="rId16"/>
    <p:sldId id="668" r:id="rId17"/>
    <p:sldId id="669" r:id="rId18"/>
    <p:sldId id="671" r:id="rId19"/>
    <p:sldId id="679" r:id="rId20"/>
    <p:sldId id="680" r:id="rId21"/>
    <p:sldId id="681" r:id="rId22"/>
    <p:sldId id="673" r:id="rId23"/>
    <p:sldId id="674" r:id="rId24"/>
    <p:sldId id="675" r:id="rId25"/>
    <p:sldId id="676" r:id="rId26"/>
    <p:sldId id="677" r:id="rId27"/>
    <p:sldId id="678" r:id="rId28"/>
    <p:sldId id="655" r:id="rId29"/>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s new laptop" initials="Cn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6EAA"/>
    <a:srgbClr val="F365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07" autoAdjust="0"/>
    <p:restoredTop sz="85259" autoAdjust="0"/>
  </p:normalViewPr>
  <p:slideViewPr>
    <p:cSldViewPr>
      <p:cViewPr varScale="1">
        <p:scale>
          <a:sx n="70" d="100"/>
          <a:sy n="70" d="100"/>
        </p:scale>
        <p:origin x="832" y="60"/>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62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374" cy="468474"/>
          </a:xfrm>
          <a:prstGeom prst="rect">
            <a:avLst/>
          </a:prstGeom>
        </p:spPr>
        <p:txBody>
          <a:bodyPr vert="horz" lIns="92181" tIns="46090" rIns="92181" bIns="46090" rtlCol="0"/>
          <a:lstStyle>
            <a:lvl1pPr algn="l">
              <a:defRPr sz="1200"/>
            </a:lvl1pPr>
          </a:lstStyle>
          <a:p>
            <a:endParaRPr lang="en-US"/>
          </a:p>
        </p:txBody>
      </p:sp>
      <p:sp>
        <p:nvSpPr>
          <p:cNvPr id="3" name="Date Placeholder 2"/>
          <p:cNvSpPr>
            <a:spLocks noGrp="1"/>
          </p:cNvSpPr>
          <p:nvPr>
            <p:ph type="dt" sz="quarter" idx="1"/>
          </p:nvPr>
        </p:nvSpPr>
        <p:spPr>
          <a:xfrm>
            <a:off x="4008100" y="0"/>
            <a:ext cx="3067374" cy="468474"/>
          </a:xfrm>
          <a:prstGeom prst="rect">
            <a:avLst/>
          </a:prstGeom>
        </p:spPr>
        <p:txBody>
          <a:bodyPr vert="horz" lIns="92181" tIns="46090" rIns="92181" bIns="46090" rtlCol="0"/>
          <a:lstStyle>
            <a:lvl1pPr algn="r">
              <a:defRPr sz="1200"/>
            </a:lvl1pPr>
          </a:lstStyle>
          <a:p>
            <a:fld id="{53FEDE3D-40E4-421F-BE7C-506CDF420076}" type="datetimeFigureOut">
              <a:rPr lang="en-US" smtClean="0"/>
              <a:pPr/>
              <a:t>9/28/2020</a:t>
            </a:fld>
            <a:endParaRPr lang="en-US"/>
          </a:p>
        </p:txBody>
      </p:sp>
      <p:sp>
        <p:nvSpPr>
          <p:cNvPr id="4" name="Footer Placeholder 3"/>
          <p:cNvSpPr>
            <a:spLocks noGrp="1"/>
          </p:cNvSpPr>
          <p:nvPr>
            <p:ph type="ftr" sz="quarter" idx="2"/>
          </p:nvPr>
        </p:nvSpPr>
        <p:spPr>
          <a:xfrm>
            <a:off x="0" y="8893003"/>
            <a:ext cx="3067374" cy="468474"/>
          </a:xfrm>
          <a:prstGeom prst="rect">
            <a:avLst/>
          </a:prstGeom>
        </p:spPr>
        <p:txBody>
          <a:bodyPr vert="horz" lIns="92181" tIns="46090" rIns="92181" bIns="46090" rtlCol="0" anchor="b"/>
          <a:lstStyle>
            <a:lvl1pPr algn="l">
              <a:defRPr sz="1200"/>
            </a:lvl1pPr>
          </a:lstStyle>
          <a:p>
            <a:endParaRPr lang="en-US"/>
          </a:p>
        </p:txBody>
      </p:sp>
      <p:sp>
        <p:nvSpPr>
          <p:cNvPr id="5" name="Slide Number Placeholder 4"/>
          <p:cNvSpPr>
            <a:spLocks noGrp="1"/>
          </p:cNvSpPr>
          <p:nvPr>
            <p:ph type="sldNum" sz="quarter" idx="3"/>
          </p:nvPr>
        </p:nvSpPr>
        <p:spPr>
          <a:xfrm>
            <a:off x="4008100" y="8893003"/>
            <a:ext cx="3067374" cy="468474"/>
          </a:xfrm>
          <a:prstGeom prst="rect">
            <a:avLst/>
          </a:prstGeom>
        </p:spPr>
        <p:txBody>
          <a:bodyPr vert="horz" lIns="92181" tIns="46090" rIns="92181" bIns="46090" rtlCol="0" anchor="b"/>
          <a:lstStyle>
            <a:lvl1pPr algn="r">
              <a:defRPr sz="1200"/>
            </a:lvl1pPr>
          </a:lstStyle>
          <a:p>
            <a:fld id="{90228A58-3DBA-4BCE-8ED6-FB8ADD47060E}" type="slidenum">
              <a:rPr lang="en-US" smtClean="0"/>
              <a:pPr/>
              <a:t>‹#›</a:t>
            </a:fld>
            <a:endParaRPr lang="en-US"/>
          </a:p>
        </p:txBody>
      </p:sp>
    </p:spTree>
    <p:extLst>
      <p:ext uri="{BB962C8B-B14F-4D97-AF65-F5344CB8AC3E}">
        <p14:creationId xmlns:p14="http://schemas.microsoft.com/office/powerpoint/2010/main" val="3686514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2" tIns="46966" rIns="93932" bIns="46966"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2" tIns="46966" rIns="93932" bIns="46966" rtlCol="0"/>
          <a:lstStyle>
            <a:lvl1pPr algn="r">
              <a:defRPr sz="1200"/>
            </a:lvl1pPr>
          </a:lstStyle>
          <a:p>
            <a:fld id="{587BDDCD-327E-478E-9E46-8736F83F9167}" type="datetimeFigureOut">
              <a:rPr lang="en-US" smtClean="0"/>
              <a:pPr/>
              <a:t>9/28/2020</a:t>
            </a:fld>
            <a:endParaRPr lang="en-US"/>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2" tIns="46966" rIns="93932" bIns="46966"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2" tIns="46966" rIns="93932" bIns="4696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8154"/>
          </a:xfrm>
          <a:prstGeom prst="rect">
            <a:avLst/>
          </a:prstGeom>
        </p:spPr>
        <p:txBody>
          <a:bodyPr vert="horz" lIns="93932" tIns="46966" rIns="93932" bIns="4696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8154"/>
          </a:xfrm>
          <a:prstGeom prst="rect">
            <a:avLst/>
          </a:prstGeom>
        </p:spPr>
        <p:txBody>
          <a:bodyPr vert="horz" lIns="93932" tIns="46966" rIns="93932" bIns="46966" rtlCol="0" anchor="b"/>
          <a:lstStyle>
            <a:lvl1pPr algn="r">
              <a:defRPr sz="1200"/>
            </a:lvl1pPr>
          </a:lstStyle>
          <a:p>
            <a:fld id="{1F265153-0F68-4CCA-A075-F4B31A3644F9}" type="slidenum">
              <a:rPr lang="en-US" smtClean="0"/>
              <a:pPr/>
              <a:t>‹#›</a:t>
            </a:fld>
            <a:endParaRPr lang="en-US"/>
          </a:p>
        </p:txBody>
      </p:sp>
    </p:spTree>
    <p:extLst>
      <p:ext uri="{BB962C8B-B14F-4D97-AF65-F5344CB8AC3E}">
        <p14:creationId xmlns:p14="http://schemas.microsoft.com/office/powerpoint/2010/main" val="508158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265153-0F68-4CCA-A075-F4B31A3644F9}" type="slidenum">
              <a:rPr lang="en-US" smtClean="0"/>
              <a:pPr/>
              <a:t>1</a:t>
            </a:fld>
            <a:endParaRPr lang="en-US"/>
          </a:p>
        </p:txBody>
      </p:sp>
    </p:spTree>
    <p:extLst>
      <p:ext uri="{BB962C8B-B14F-4D97-AF65-F5344CB8AC3E}">
        <p14:creationId xmlns:p14="http://schemas.microsoft.com/office/powerpoint/2010/main" val="3850539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265153-0F68-4CCA-A075-F4B31A3644F9}" type="slidenum">
              <a:rPr lang="en-US" smtClean="0"/>
              <a:pPr/>
              <a:t>2</a:t>
            </a:fld>
            <a:endParaRPr lang="en-US"/>
          </a:p>
        </p:txBody>
      </p:sp>
    </p:spTree>
    <p:extLst>
      <p:ext uri="{BB962C8B-B14F-4D97-AF65-F5344CB8AC3E}">
        <p14:creationId xmlns:p14="http://schemas.microsoft.com/office/powerpoint/2010/main" val="3850539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265153-0F68-4CCA-A075-F4B31A3644F9}" type="slidenum">
              <a:rPr lang="en-US" smtClean="0"/>
              <a:pPr/>
              <a:t>10</a:t>
            </a:fld>
            <a:endParaRPr lang="en-US"/>
          </a:p>
        </p:txBody>
      </p:sp>
    </p:spTree>
    <p:extLst>
      <p:ext uri="{BB962C8B-B14F-4D97-AF65-F5344CB8AC3E}">
        <p14:creationId xmlns:p14="http://schemas.microsoft.com/office/powerpoint/2010/main" val="385053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265153-0F68-4CCA-A075-F4B31A3644F9}" type="slidenum">
              <a:rPr lang="en-US" smtClean="0"/>
              <a:pPr/>
              <a:t>13</a:t>
            </a:fld>
            <a:endParaRPr lang="en-US"/>
          </a:p>
        </p:txBody>
      </p:sp>
    </p:spTree>
    <p:extLst>
      <p:ext uri="{BB962C8B-B14F-4D97-AF65-F5344CB8AC3E}">
        <p14:creationId xmlns:p14="http://schemas.microsoft.com/office/powerpoint/2010/main" val="385053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265153-0F68-4CCA-A075-F4B31A3644F9}" type="slidenum">
              <a:rPr lang="en-US" smtClean="0"/>
              <a:pPr/>
              <a:t>18</a:t>
            </a:fld>
            <a:endParaRPr lang="en-US"/>
          </a:p>
        </p:txBody>
      </p:sp>
    </p:spTree>
    <p:extLst>
      <p:ext uri="{BB962C8B-B14F-4D97-AF65-F5344CB8AC3E}">
        <p14:creationId xmlns:p14="http://schemas.microsoft.com/office/powerpoint/2010/main" val="3850539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265153-0F68-4CCA-A075-F4B31A3644F9}" type="slidenum">
              <a:rPr lang="en-US" smtClean="0"/>
              <a:pPr/>
              <a:t>22</a:t>
            </a:fld>
            <a:endParaRPr lang="en-US"/>
          </a:p>
        </p:txBody>
      </p:sp>
    </p:spTree>
    <p:extLst>
      <p:ext uri="{BB962C8B-B14F-4D97-AF65-F5344CB8AC3E}">
        <p14:creationId xmlns:p14="http://schemas.microsoft.com/office/powerpoint/2010/main" val="3850539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265153-0F68-4CCA-A075-F4B31A3644F9}" type="slidenum">
              <a:rPr lang="en-US" smtClean="0"/>
              <a:pPr/>
              <a:t>28</a:t>
            </a:fld>
            <a:endParaRPr lang="en-US"/>
          </a:p>
        </p:txBody>
      </p:sp>
    </p:spTree>
    <p:extLst>
      <p:ext uri="{BB962C8B-B14F-4D97-AF65-F5344CB8AC3E}">
        <p14:creationId xmlns:p14="http://schemas.microsoft.com/office/powerpoint/2010/main" val="2835731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1" name="Rectangle 10"/>
          <p:cNvSpPr/>
          <p:nvPr userDrawn="1"/>
        </p:nvSpPr>
        <p:spPr>
          <a:xfrm flipV="1">
            <a:off x="0" y="6172200"/>
            <a:ext cx="1219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Slide Number Placeholder 4"/>
          <p:cNvSpPr txBox="1">
            <a:spLocks/>
          </p:cNvSpPr>
          <p:nvPr userDrawn="1"/>
        </p:nvSpPr>
        <p:spPr>
          <a:xfrm>
            <a:off x="101600" y="6400801"/>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B0C572-8DAB-4950-8D7D-9CA71D900D2A}" type="slidenum">
              <a:rPr lang="en-US" sz="1400" smtClean="0">
                <a:solidFill>
                  <a:srgbClr val="466EAA"/>
                </a:solidFill>
                <a:latin typeface="Gotham Book" pitchFamily="50" charset="0"/>
              </a:rPr>
              <a:pPr/>
              <a:t>‹#›</a:t>
            </a:fld>
            <a:endParaRPr lang="en-US" sz="1800" dirty="0">
              <a:solidFill>
                <a:srgbClr val="466EAA"/>
              </a:solidFill>
              <a:latin typeface="Gotham Book" pitchFamily="50"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flipV="1">
            <a:off x="0" y="6172200"/>
            <a:ext cx="1219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Slide Number Placeholder 4"/>
          <p:cNvSpPr txBox="1">
            <a:spLocks/>
          </p:cNvSpPr>
          <p:nvPr userDrawn="1"/>
        </p:nvSpPr>
        <p:spPr>
          <a:xfrm>
            <a:off x="101600" y="6400801"/>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B0C572-8DAB-4950-8D7D-9CA71D900D2A}" type="slidenum">
              <a:rPr lang="en-US" sz="1400" smtClean="0">
                <a:solidFill>
                  <a:srgbClr val="466EAA"/>
                </a:solidFill>
                <a:latin typeface="Calibri" panose="020F0502020204030204" pitchFamily="34" charset="0"/>
              </a:rPr>
              <a:pPr/>
              <a:t>‹#›</a:t>
            </a:fld>
            <a:endParaRPr lang="en-US" sz="1800" dirty="0">
              <a:solidFill>
                <a:srgbClr val="466EAA"/>
              </a:solidFill>
              <a:latin typeface="Calibri" panose="020F0502020204030204" pitchFamily="34" charset="0"/>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1800" y="6308727"/>
            <a:ext cx="1447800" cy="44881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Lst>
  <p:hf hdr="0" ftr="0" dt="0"/>
  <p:txStyles>
    <p:titleStyle>
      <a:lvl1pPr algn="ctr" defTabSz="914400" rtl="0" eaLnBrk="1" latinLnBrk="0" hangingPunct="1">
        <a:spcBef>
          <a:spcPct val="0"/>
        </a:spcBef>
        <a:buNone/>
        <a:defRPr sz="3200" kern="1200">
          <a:solidFill>
            <a:schemeClr val="tx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2706" name="Content Placeholder 2"/>
          <p:cNvSpPr>
            <a:spLocks noGrp="1"/>
          </p:cNvSpPr>
          <p:nvPr>
            <p:ph type="subTitle" idx="1"/>
          </p:nvPr>
        </p:nvSpPr>
        <p:spPr/>
        <p:txBody>
          <a:bodyPr>
            <a:noAutofit/>
          </a:bodyPr>
          <a:lstStyle/>
          <a:p>
            <a:pPr algn="ctr" eaLnBrk="1" hangingPunct="1">
              <a:buFont typeface="Arial" charset="0"/>
              <a:buNone/>
            </a:pPr>
            <a:endParaRPr lang="en-US" sz="2000" b="1" dirty="0"/>
          </a:p>
          <a:p>
            <a:pPr algn="ctr" eaLnBrk="1" hangingPunct="1">
              <a:buFont typeface="Arial" charset="0"/>
              <a:buNone/>
            </a:pPr>
            <a:endParaRPr lang="en-US" sz="2000" dirty="0"/>
          </a:p>
        </p:txBody>
      </p:sp>
      <p:sp>
        <p:nvSpPr>
          <p:cNvPr id="8" name="Rectangle 7"/>
          <p:cNvSpPr/>
          <p:nvPr/>
        </p:nvSpPr>
        <p:spPr>
          <a:xfrm>
            <a:off x="0" y="1600200"/>
            <a:ext cx="12192000" cy="36576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3249558"/>
            <a:ext cx="9144000" cy="1200329"/>
          </a:xfrm>
          <a:prstGeom prst="rect">
            <a:avLst/>
          </a:prstGeom>
        </p:spPr>
        <p:txBody>
          <a:bodyPr wrap="square">
            <a:spAutoFit/>
          </a:bodyPr>
          <a:lstStyle/>
          <a:p>
            <a:pPr algn="ctr"/>
            <a:r>
              <a:rPr lang="en-US" sz="7200" b="1" dirty="0">
                <a:latin typeface="+mj-lt"/>
              </a:rPr>
              <a:t>Advanced Topics </a:t>
            </a:r>
            <a:endParaRPr lang="en-US" sz="7200" b="1" dirty="0">
              <a:solidFill>
                <a:srgbClr val="466EAA"/>
              </a:solidFill>
              <a:latin typeface="+mj-lt"/>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9989" y="2003068"/>
            <a:ext cx="3032023" cy="93992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2706" name="Content Placeholder 2"/>
          <p:cNvSpPr>
            <a:spLocks noGrp="1"/>
          </p:cNvSpPr>
          <p:nvPr>
            <p:ph type="subTitle" idx="1"/>
          </p:nvPr>
        </p:nvSpPr>
        <p:spPr/>
        <p:txBody>
          <a:bodyPr>
            <a:noAutofit/>
          </a:bodyPr>
          <a:lstStyle/>
          <a:p>
            <a:pPr algn="ctr" eaLnBrk="1" hangingPunct="1">
              <a:buFont typeface="Arial" charset="0"/>
              <a:buNone/>
            </a:pPr>
            <a:endParaRPr lang="en-US" sz="2000" b="1" dirty="0"/>
          </a:p>
          <a:p>
            <a:pPr algn="ctr" eaLnBrk="1" hangingPunct="1">
              <a:buFont typeface="Arial" charset="0"/>
              <a:buNone/>
            </a:pPr>
            <a:endParaRPr lang="en-US" sz="2000" dirty="0"/>
          </a:p>
        </p:txBody>
      </p:sp>
      <p:sp>
        <p:nvSpPr>
          <p:cNvPr id="8" name="Rectangle 7"/>
          <p:cNvSpPr/>
          <p:nvPr/>
        </p:nvSpPr>
        <p:spPr>
          <a:xfrm>
            <a:off x="0" y="1682368"/>
            <a:ext cx="12192000" cy="36576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mj-lt"/>
            </a:endParaRPr>
          </a:p>
          <a:p>
            <a:pPr algn="ctr"/>
            <a:r>
              <a:rPr lang="en-US" sz="4400" b="1" dirty="0">
                <a:solidFill>
                  <a:schemeClr val="tx1"/>
                </a:solidFill>
                <a:latin typeface="+mj-lt"/>
              </a:rPr>
              <a:t>Health Questionnaires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9988" y="2197036"/>
            <a:ext cx="3032023" cy="9399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0" y="7315200"/>
            <a:ext cx="2133600" cy="365125"/>
          </a:xfrm>
          <a:prstGeom prst="rect">
            <a:avLst/>
          </a:prstGeom>
        </p:spPr>
        <p:txBody>
          <a:bodyPr/>
          <a:lstStyle/>
          <a:p>
            <a:fld id="{B0B0C572-8DAB-4950-8D7D-9CA71D900D2A}" type="slidenum">
              <a:rPr lang="en-US" smtClean="0"/>
              <a:pPr/>
              <a:t>11</a:t>
            </a:fld>
            <a:endParaRPr lang="en-US"/>
          </a:p>
        </p:txBody>
      </p:sp>
      <p:sp>
        <p:nvSpPr>
          <p:cNvPr id="9" name="TextBox 8">
            <a:extLst>
              <a:ext uri="{FF2B5EF4-FFF2-40B4-BE49-F238E27FC236}">
                <a16:creationId xmlns:a16="http://schemas.microsoft.com/office/drawing/2014/main" xmlns="" id="{5142660C-D92A-4684-AC15-4FB302D1BE90}"/>
              </a:ext>
            </a:extLst>
          </p:cNvPr>
          <p:cNvSpPr txBox="1"/>
          <p:nvPr/>
        </p:nvSpPr>
        <p:spPr>
          <a:xfrm>
            <a:off x="537559" y="357080"/>
            <a:ext cx="11116881" cy="923330"/>
          </a:xfrm>
          <a:prstGeom prst="rect">
            <a:avLst/>
          </a:prstGeom>
          <a:noFill/>
        </p:spPr>
        <p:txBody>
          <a:bodyPr wrap="square" rtlCol="0">
            <a:spAutoFit/>
          </a:bodyPr>
          <a:lstStyle/>
          <a:p>
            <a:r>
              <a:rPr lang="en-US" dirty="0"/>
              <a:t>The health questionnaire contains assessment questions the patients can fill out themselves before being assessed by the clinician. The main purpose is to save </a:t>
            </a:r>
            <a:r>
              <a:rPr lang="en-US" dirty="0" smtClean="0"/>
              <a:t>time on clinician input </a:t>
            </a:r>
            <a:r>
              <a:rPr lang="en-US" dirty="0"/>
              <a:t>and allow patients to be more hands on with their own oral health.</a:t>
            </a:r>
          </a:p>
        </p:txBody>
      </p:sp>
      <p:sp>
        <p:nvSpPr>
          <p:cNvPr id="10" name="TextBox 9">
            <a:extLst>
              <a:ext uri="{FF2B5EF4-FFF2-40B4-BE49-F238E27FC236}">
                <a16:creationId xmlns:a16="http://schemas.microsoft.com/office/drawing/2014/main" xmlns="" id="{2B123395-4745-4045-A9D1-3D5798DA24F3}"/>
              </a:ext>
            </a:extLst>
          </p:cNvPr>
          <p:cNvSpPr txBox="1"/>
          <p:nvPr/>
        </p:nvSpPr>
        <p:spPr>
          <a:xfrm>
            <a:off x="762000" y="1331125"/>
            <a:ext cx="4638008" cy="646331"/>
          </a:xfrm>
          <a:prstGeom prst="rect">
            <a:avLst/>
          </a:prstGeom>
          <a:noFill/>
        </p:spPr>
        <p:txBody>
          <a:bodyPr wrap="square" rtlCol="0">
            <a:spAutoFit/>
          </a:bodyPr>
          <a:lstStyle/>
          <a:p>
            <a:r>
              <a:rPr lang="en-US" dirty="0"/>
              <a:t>Select a patient from the patient list and click </a:t>
            </a:r>
            <a:r>
              <a:rPr lang="en-US" b="1" dirty="0"/>
              <a:t>Health Questionnaires</a:t>
            </a:r>
            <a:r>
              <a:rPr lang="en-US" dirty="0"/>
              <a:t>.</a:t>
            </a:r>
          </a:p>
        </p:txBody>
      </p:sp>
      <p:pic>
        <p:nvPicPr>
          <p:cNvPr id="11" name="Content Placeholder 3">
            <a:extLst>
              <a:ext uri="{FF2B5EF4-FFF2-40B4-BE49-F238E27FC236}">
                <a16:creationId xmlns:a16="http://schemas.microsoft.com/office/drawing/2014/main" xmlns="" id="{B71B753F-3D15-4A31-949B-20F4D026157A}"/>
              </a:ext>
            </a:extLst>
          </p:cNvPr>
          <p:cNvPicPr>
            <a:picLocks noGrp="1"/>
          </p:cNvPicPr>
          <p:nvPr>
            <p:ph idx="1"/>
          </p:nvPr>
        </p:nvPicPr>
        <p:blipFill>
          <a:blip r:embed="rId2"/>
          <a:stretch>
            <a:fillRect/>
          </a:stretch>
        </p:blipFill>
        <p:spPr>
          <a:xfrm>
            <a:off x="318657" y="2057400"/>
            <a:ext cx="5847009" cy="3966693"/>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xmlns="" id="{2FDB6EEA-865D-4928-A4DA-042CFCD5CE27}"/>
              </a:ext>
            </a:extLst>
          </p:cNvPr>
          <p:cNvPicPr/>
          <p:nvPr/>
        </p:nvPicPr>
        <p:blipFill>
          <a:blip r:embed="rId3"/>
          <a:stretch>
            <a:fillRect/>
          </a:stretch>
        </p:blipFill>
        <p:spPr>
          <a:xfrm>
            <a:off x="6266594" y="2430888"/>
            <a:ext cx="5391310" cy="35932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76756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6546192-1ADB-4BFB-90E7-304EC5627B7E}"/>
              </a:ext>
            </a:extLst>
          </p:cNvPr>
          <p:cNvSpPr txBox="1"/>
          <p:nvPr/>
        </p:nvSpPr>
        <p:spPr>
          <a:xfrm>
            <a:off x="304800" y="302012"/>
            <a:ext cx="4120488" cy="1015663"/>
          </a:xfrm>
          <a:prstGeom prst="rect">
            <a:avLst/>
          </a:prstGeom>
          <a:noFill/>
        </p:spPr>
        <p:txBody>
          <a:bodyPr wrap="square" rtlCol="0">
            <a:spAutoFit/>
          </a:bodyPr>
          <a:lstStyle/>
          <a:p>
            <a:r>
              <a:rPr lang="en-US" sz="2000" dirty="0"/>
              <a:t>There are three options: Send by Email, Open on this Device, or Open on a Different Device.</a:t>
            </a:r>
          </a:p>
        </p:txBody>
      </p:sp>
      <p:pic>
        <p:nvPicPr>
          <p:cNvPr id="5" name="Picture 4">
            <a:extLst>
              <a:ext uri="{FF2B5EF4-FFF2-40B4-BE49-F238E27FC236}">
                <a16:creationId xmlns:a16="http://schemas.microsoft.com/office/drawing/2014/main" xmlns="" id="{B1199638-6E74-4234-B796-89DDC50B4AC1}"/>
              </a:ext>
            </a:extLst>
          </p:cNvPr>
          <p:cNvPicPr/>
          <p:nvPr/>
        </p:nvPicPr>
        <p:blipFill>
          <a:blip r:embed="rId2"/>
          <a:stretch>
            <a:fillRect/>
          </a:stretch>
        </p:blipFill>
        <p:spPr>
          <a:xfrm>
            <a:off x="378156" y="1458609"/>
            <a:ext cx="2133224" cy="174884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xmlns="" id="{1B05A7C8-7711-43BB-91FE-473E25A421DB}"/>
              </a:ext>
            </a:extLst>
          </p:cNvPr>
          <p:cNvPicPr/>
          <p:nvPr/>
        </p:nvPicPr>
        <p:blipFill>
          <a:blip r:embed="rId3"/>
          <a:stretch>
            <a:fillRect/>
          </a:stretch>
        </p:blipFill>
        <p:spPr>
          <a:xfrm>
            <a:off x="402401" y="3429000"/>
            <a:ext cx="4554452" cy="2299495"/>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xmlns="" id="{8B9A87AE-A642-4DC8-A1F4-E4869FB7DBB1}"/>
              </a:ext>
            </a:extLst>
          </p:cNvPr>
          <p:cNvPicPr/>
          <p:nvPr/>
        </p:nvPicPr>
        <p:blipFill>
          <a:blip r:embed="rId4"/>
          <a:stretch>
            <a:fillRect/>
          </a:stretch>
        </p:blipFill>
        <p:spPr>
          <a:xfrm>
            <a:off x="4494832" y="255081"/>
            <a:ext cx="2037655" cy="1748848"/>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xmlns="" id="{F6050174-5F4E-49F3-ADFF-B411FB0A9DB6}"/>
              </a:ext>
            </a:extLst>
          </p:cNvPr>
          <p:cNvPicPr/>
          <p:nvPr/>
        </p:nvPicPr>
        <p:blipFill>
          <a:blip r:embed="rId5"/>
          <a:stretch>
            <a:fillRect/>
          </a:stretch>
        </p:blipFill>
        <p:spPr>
          <a:xfrm>
            <a:off x="6705600" y="255081"/>
            <a:ext cx="4868214" cy="251079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xmlns="" id="{172F3576-1213-4619-868C-FEA9205E8748}"/>
              </a:ext>
            </a:extLst>
          </p:cNvPr>
          <p:cNvPicPr/>
          <p:nvPr/>
        </p:nvPicPr>
        <p:blipFill>
          <a:blip r:embed="rId6"/>
          <a:stretch>
            <a:fillRect/>
          </a:stretch>
        </p:blipFill>
        <p:spPr>
          <a:xfrm>
            <a:off x="7696200" y="2793400"/>
            <a:ext cx="4198514" cy="3323391"/>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xmlns="" id="{6E588F71-83C7-4CE0-A5D4-3C751161F1EE}"/>
              </a:ext>
            </a:extLst>
          </p:cNvPr>
          <p:cNvPicPr/>
          <p:nvPr/>
        </p:nvPicPr>
        <p:blipFill>
          <a:blip r:embed="rId7"/>
          <a:stretch>
            <a:fillRect/>
          </a:stretch>
        </p:blipFill>
        <p:spPr>
          <a:xfrm>
            <a:off x="5506732" y="4455095"/>
            <a:ext cx="2092174" cy="16655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3771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2706" name="Content Placeholder 2"/>
          <p:cNvSpPr>
            <a:spLocks noGrp="1"/>
          </p:cNvSpPr>
          <p:nvPr>
            <p:ph type="subTitle" idx="1"/>
          </p:nvPr>
        </p:nvSpPr>
        <p:spPr/>
        <p:txBody>
          <a:bodyPr>
            <a:noAutofit/>
          </a:bodyPr>
          <a:lstStyle/>
          <a:p>
            <a:pPr algn="ctr" eaLnBrk="1" hangingPunct="1">
              <a:buFont typeface="Arial" charset="0"/>
              <a:buNone/>
            </a:pPr>
            <a:endParaRPr lang="en-US" sz="2000" b="1" dirty="0"/>
          </a:p>
          <a:p>
            <a:pPr algn="ctr" eaLnBrk="1" hangingPunct="1">
              <a:buFont typeface="Arial" charset="0"/>
              <a:buNone/>
            </a:pPr>
            <a:endParaRPr lang="en-US" sz="2000" dirty="0"/>
          </a:p>
        </p:txBody>
      </p:sp>
      <p:sp>
        <p:nvSpPr>
          <p:cNvPr id="8" name="Rectangle 7"/>
          <p:cNvSpPr/>
          <p:nvPr/>
        </p:nvSpPr>
        <p:spPr>
          <a:xfrm>
            <a:off x="0" y="1600200"/>
            <a:ext cx="12192000" cy="36576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2000" y="3408218"/>
            <a:ext cx="10668000" cy="1446550"/>
          </a:xfrm>
          <a:prstGeom prst="rect">
            <a:avLst/>
          </a:prstGeom>
        </p:spPr>
        <p:txBody>
          <a:bodyPr wrap="square">
            <a:spAutoFit/>
          </a:bodyPr>
          <a:lstStyle/>
          <a:p>
            <a:pPr algn="ctr"/>
            <a:r>
              <a:rPr lang="en-US" sz="4400" b="1" dirty="0">
                <a:latin typeface="+mj-lt"/>
              </a:rPr>
              <a:t>Marketing Your Practice with Customization of Reports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9988" y="2073437"/>
            <a:ext cx="3032023" cy="93992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D6013A-A154-4630-AE47-805870483949}"/>
              </a:ext>
            </a:extLst>
          </p:cNvPr>
          <p:cNvSpPr>
            <a:spLocks noGrp="1"/>
          </p:cNvSpPr>
          <p:nvPr>
            <p:ph type="title"/>
          </p:nvPr>
        </p:nvSpPr>
        <p:spPr/>
        <p:txBody>
          <a:bodyPr/>
          <a:lstStyle/>
          <a:p>
            <a:r>
              <a:rPr lang="en-US" dirty="0">
                <a:solidFill>
                  <a:schemeClr val="accent1">
                    <a:lumMod val="75000"/>
                  </a:schemeClr>
                </a:solidFill>
              </a:rPr>
              <a:t>Market Your Practice with Custom Reports</a:t>
            </a:r>
          </a:p>
        </p:txBody>
      </p:sp>
      <p:sp>
        <p:nvSpPr>
          <p:cNvPr id="3" name="Content Placeholder 2">
            <a:extLst>
              <a:ext uri="{FF2B5EF4-FFF2-40B4-BE49-F238E27FC236}">
                <a16:creationId xmlns:a16="http://schemas.microsoft.com/office/drawing/2014/main" xmlns="" id="{21AB91FA-6440-42DA-A316-A7DE852EC7F9}"/>
              </a:ext>
            </a:extLst>
          </p:cNvPr>
          <p:cNvSpPr>
            <a:spLocks noGrp="1"/>
          </p:cNvSpPr>
          <p:nvPr>
            <p:ph idx="1"/>
          </p:nvPr>
        </p:nvSpPr>
        <p:spPr/>
        <p:txBody>
          <a:bodyPr>
            <a:normAutofit lnSpcReduction="10000"/>
          </a:bodyPr>
          <a:lstStyle/>
          <a:p>
            <a:pPr marL="0" indent="0">
              <a:buNone/>
            </a:pPr>
            <a:r>
              <a:rPr lang="en-US" dirty="0"/>
              <a:t>The customization function is a great way to market your practice. </a:t>
            </a:r>
          </a:p>
          <a:p>
            <a:pPr marL="0" indent="0">
              <a:buNone/>
            </a:pPr>
            <a:r>
              <a:rPr lang="en-US" dirty="0"/>
              <a:t>Customization allows you to add information to all patient reports including:</a:t>
            </a:r>
          </a:p>
          <a:p>
            <a:r>
              <a:rPr lang="en-US" dirty="0"/>
              <a:t>Your practice website </a:t>
            </a:r>
          </a:p>
          <a:p>
            <a:pPr lvl="1"/>
            <a:r>
              <a:rPr lang="en-US" dirty="0"/>
              <a:t>To have your patient make an appointment</a:t>
            </a:r>
          </a:p>
          <a:p>
            <a:pPr lvl="1"/>
            <a:r>
              <a:rPr lang="en-US" dirty="0"/>
              <a:t>To educate your patient with oral health literature</a:t>
            </a:r>
          </a:p>
          <a:p>
            <a:r>
              <a:rPr lang="en-US" dirty="0"/>
              <a:t>Personalization of reports</a:t>
            </a:r>
          </a:p>
          <a:p>
            <a:pPr lvl="1"/>
            <a:r>
              <a:rPr lang="en-US" dirty="0"/>
              <a:t>Recommendations of specific oral care products your organization for specific risk and disease severity scores</a:t>
            </a:r>
          </a:p>
          <a:p>
            <a:pPr lvl="1"/>
            <a:r>
              <a:rPr lang="en-US" dirty="0"/>
              <a:t>Reminders to have patient make subsequent appointments</a:t>
            </a:r>
          </a:p>
          <a:p>
            <a:pPr lvl="1"/>
            <a:endParaRPr lang="en-US" dirty="0"/>
          </a:p>
        </p:txBody>
      </p:sp>
    </p:spTree>
    <p:extLst>
      <p:ext uri="{BB962C8B-B14F-4D97-AF65-F5344CB8AC3E}">
        <p14:creationId xmlns:p14="http://schemas.microsoft.com/office/powerpoint/2010/main" val="185936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0" y="7315200"/>
            <a:ext cx="2133600" cy="365125"/>
          </a:xfrm>
          <a:prstGeom prst="rect">
            <a:avLst/>
          </a:prstGeom>
        </p:spPr>
        <p:txBody>
          <a:bodyPr/>
          <a:lstStyle/>
          <a:p>
            <a:fld id="{B0B0C572-8DAB-4950-8D7D-9CA71D900D2A}" type="slidenum">
              <a:rPr lang="en-US" smtClean="0"/>
              <a:pPr/>
              <a:t>15</a:t>
            </a:fld>
            <a:endParaRPr lang="en-US"/>
          </a:p>
        </p:txBody>
      </p:sp>
      <p:sp>
        <p:nvSpPr>
          <p:cNvPr id="9" name="Title 1">
            <a:extLst>
              <a:ext uri="{FF2B5EF4-FFF2-40B4-BE49-F238E27FC236}">
                <a16:creationId xmlns:a16="http://schemas.microsoft.com/office/drawing/2014/main" xmlns="" id="{7A99DE7B-C264-4ABE-AFF8-0EA2A1AB5177}"/>
              </a:ext>
            </a:extLst>
          </p:cNvPr>
          <p:cNvSpPr>
            <a:spLocks noGrp="1"/>
          </p:cNvSpPr>
          <p:nvPr>
            <p:ph type="title"/>
          </p:nvPr>
        </p:nvSpPr>
        <p:spPr>
          <a:xfrm>
            <a:off x="2408143" y="-95849"/>
            <a:ext cx="6734579" cy="913009"/>
          </a:xfrm>
        </p:spPr>
        <p:txBody>
          <a:bodyPr>
            <a:normAutofit/>
          </a:bodyPr>
          <a:lstStyle/>
          <a:p>
            <a:r>
              <a:rPr lang="en-US" sz="3600" dirty="0">
                <a:solidFill>
                  <a:schemeClr val="accent1">
                    <a:lumMod val="75000"/>
                  </a:schemeClr>
                </a:solidFill>
              </a:rPr>
              <a:t>Customizing Reports – Admins  </a:t>
            </a:r>
          </a:p>
        </p:txBody>
      </p:sp>
      <p:sp>
        <p:nvSpPr>
          <p:cNvPr id="10" name="Content Placeholder 2">
            <a:extLst>
              <a:ext uri="{FF2B5EF4-FFF2-40B4-BE49-F238E27FC236}">
                <a16:creationId xmlns:a16="http://schemas.microsoft.com/office/drawing/2014/main" xmlns="" id="{102EF243-B8AD-40E2-A429-8C86AE0232FD}"/>
              </a:ext>
            </a:extLst>
          </p:cNvPr>
          <p:cNvSpPr>
            <a:spLocks noGrp="1"/>
          </p:cNvSpPr>
          <p:nvPr>
            <p:ph idx="1"/>
          </p:nvPr>
        </p:nvSpPr>
        <p:spPr>
          <a:xfrm>
            <a:off x="448959" y="773608"/>
            <a:ext cx="4510826" cy="913008"/>
          </a:xfrm>
        </p:spPr>
        <p:txBody>
          <a:bodyPr>
            <a:noAutofit/>
          </a:bodyPr>
          <a:lstStyle/>
          <a:p>
            <a:pPr marL="0" indent="0">
              <a:buNone/>
            </a:pPr>
            <a:r>
              <a:rPr lang="en-US" sz="2000" dirty="0"/>
              <a:t>Account admins have the capabilities to customize the assessment defaults for the whole organization. </a:t>
            </a:r>
          </a:p>
        </p:txBody>
      </p:sp>
      <p:pic>
        <p:nvPicPr>
          <p:cNvPr id="11" name="Picture 10">
            <a:extLst>
              <a:ext uri="{FF2B5EF4-FFF2-40B4-BE49-F238E27FC236}">
                <a16:creationId xmlns:a16="http://schemas.microsoft.com/office/drawing/2014/main" xmlns="" id="{EEDF07D7-D434-4527-9BDE-329F6173F554}"/>
              </a:ext>
            </a:extLst>
          </p:cNvPr>
          <p:cNvPicPr/>
          <p:nvPr/>
        </p:nvPicPr>
        <p:blipFill>
          <a:blip r:embed="rId2"/>
          <a:stretch>
            <a:fillRect/>
          </a:stretch>
        </p:blipFill>
        <p:spPr>
          <a:xfrm>
            <a:off x="428177" y="1993673"/>
            <a:ext cx="5486400" cy="2772809"/>
          </a:xfrm>
          <a:prstGeom prst="rect">
            <a:avLst/>
          </a:prstGeom>
          <a:ln>
            <a:noFill/>
          </a:ln>
          <a:effectLst>
            <a:outerShdw blurRad="190500" algn="tl" rotWithShape="0">
              <a:srgbClr val="000000">
                <a:alpha val="70000"/>
              </a:srgbClr>
            </a:outerShdw>
          </a:effectLst>
        </p:spPr>
      </p:pic>
      <p:sp>
        <p:nvSpPr>
          <p:cNvPr id="12" name="TextBox 11">
            <a:extLst>
              <a:ext uri="{FF2B5EF4-FFF2-40B4-BE49-F238E27FC236}">
                <a16:creationId xmlns:a16="http://schemas.microsoft.com/office/drawing/2014/main" xmlns="" id="{CC8092BD-8C22-481B-A7E9-55C3F569026D}"/>
              </a:ext>
            </a:extLst>
          </p:cNvPr>
          <p:cNvSpPr txBox="1"/>
          <p:nvPr/>
        </p:nvSpPr>
        <p:spPr>
          <a:xfrm>
            <a:off x="341735" y="4840511"/>
            <a:ext cx="5433698" cy="1200329"/>
          </a:xfrm>
          <a:prstGeom prst="rect">
            <a:avLst/>
          </a:prstGeom>
          <a:noFill/>
        </p:spPr>
        <p:txBody>
          <a:bodyPr wrap="square" rtlCol="0">
            <a:spAutoFit/>
          </a:bodyPr>
          <a:lstStyle/>
          <a:p>
            <a:r>
              <a:rPr lang="en-US" dirty="0"/>
              <a:t>Once changes have been made, everything is automatically saved and you may go back to the main Browse Patients page. These changes become effective immediately for all users in the practice.</a:t>
            </a:r>
          </a:p>
        </p:txBody>
      </p:sp>
      <p:pic>
        <p:nvPicPr>
          <p:cNvPr id="13" name="Picture 12">
            <a:extLst>
              <a:ext uri="{FF2B5EF4-FFF2-40B4-BE49-F238E27FC236}">
                <a16:creationId xmlns:a16="http://schemas.microsoft.com/office/drawing/2014/main" xmlns="" id="{1BA2BD0A-7A67-4975-B632-1DB57A4B2076}"/>
              </a:ext>
            </a:extLst>
          </p:cNvPr>
          <p:cNvPicPr>
            <a:picLocks noChangeAspect="1"/>
          </p:cNvPicPr>
          <p:nvPr/>
        </p:nvPicPr>
        <p:blipFill>
          <a:blip r:embed="rId3"/>
          <a:stretch>
            <a:fillRect/>
          </a:stretch>
        </p:blipFill>
        <p:spPr>
          <a:xfrm>
            <a:off x="6096000" y="818269"/>
            <a:ext cx="5796544" cy="2027812"/>
          </a:xfrm>
          <a:prstGeom prst="rect">
            <a:avLst/>
          </a:prstGeom>
        </p:spPr>
      </p:pic>
      <p:pic>
        <p:nvPicPr>
          <p:cNvPr id="14" name="Picture 13">
            <a:extLst>
              <a:ext uri="{FF2B5EF4-FFF2-40B4-BE49-F238E27FC236}">
                <a16:creationId xmlns:a16="http://schemas.microsoft.com/office/drawing/2014/main" xmlns="" id="{A39D6237-91BE-43F5-A3B0-60886F38F3C0}"/>
              </a:ext>
            </a:extLst>
          </p:cNvPr>
          <p:cNvPicPr/>
          <p:nvPr/>
        </p:nvPicPr>
        <p:blipFill>
          <a:blip r:embed="rId4"/>
          <a:stretch>
            <a:fillRect/>
          </a:stretch>
        </p:blipFill>
        <p:spPr>
          <a:xfrm>
            <a:off x="6553200" y="2877254"/>
            <a:ext cx="5115261" cy="29705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1893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7194FF3D-C215-43FA-A366-B9BF78D98D30}"/>
              </a:ext>
            </a:extLst>
          </p:cNvPr>
          <p:cNvSpPr>
            <a:spLocks noGrp="1"/>
          </p:cNvSpPr>
          <p:nvPr>
            <p:ph type="title"/>
          </p:nvPr>
        </p:nvSpPr>
        <p:spPr>
          <a:xfrm>
            <a:off x="-23396" y="219861"/>
            <a:ext cx="6986548" cy="1056068"/>
          </a:xfrm>
        </p:spPr>
        <p:txBody>
          <a:bodyPr>
            <a:normAutofit fontScale="90000"/>
          </a:bodyPr>
          <a:lstStyle/>
          <a:p>
            <a:r>
              <a:rPr lang="en-US" sz="3600" dirty="0">
                <a:solidFill>
                  <a:schemeClr val="accent1">
                    <a:lumMod val="75000"/>
                  </a:schemeClr>
                </a:solidFill>
              </a:rPr>
              <a:t>Customizing Reports – Other Clinicians/Users</a:t>
            </a:r>
          </a:p>
        </p:txBody>
      </p:sp>
      <p:pic>
        <p:nvPicPr>
          <p:cNvPr id="5" name="Picture 4">
            <a:extLst>
              <a:ext uri="{FF2B5EF4-FFF2-40B4-BE49-F238E27FC236}">
                <a16:creationId xmlns:a16="http://schemas.microsoft.com/office/drawing/2014/main" xmlns="" id="{BC169A0E-895E-44E4-8460-A427B53E6C54}"/>
              </a:ext>
            </a:extLst>
          </p:cNvPr>
          <p:cNvPicPr>
            <a:picLocks noChangeAspect="1"/>
          </p:cNvPicPr>
          <p:nvPr/>
        </p:nvPicPr>
        <p:blipFill>
          <a:blip r:embed="rId2"/>
          <a:stretch>
            <a:fillRect/>
          </a:stretch>
        </p:blipFill>
        <p:spPr>
          <a:xfrm>
            <a:off x="152400" y="1514568"/>
            <a:ext cx="7279949" cy="2620479"/>
          </a:xfrm>
          <a:prstGeom prst="rect">
            <a:avLst/>
          </a:prstGeom>
        </p:spPr>
      </p:pic>
      <p:sp>
        <p:nvSpPr>
          <p:cNvPr id="6" name="TextBox 5">
            <a:extLst>
              <a:ext uri="{FF2B5EF4-FFF2-40B4-BE49-F238E27FC236}">
                <a16:creationId xmlns:a16="http://schemas.microsoft.com/office/drawing/2014/main" xmlns="" id="{1A0BAAB5-7181-4383-AD25-B11FDC13EC6E}"/>
              </a:ext>
            </a:extLst>
          </p:cNvPr>
          <p:cNvSpPr txBox="1"/>
          <p:nvPr/>
        </p:nvSpPr>
        <p:spPr>
          <a:xfrm>
            <a:off x="2590800" y="4648200"/>
            <a:ext cx="3825026" cy="1200329"/>
          </a:xfrm>
          <a:prstGeom prst="rect">
            <a:avLst/>
          </a:prstGeom>
          <a:noFill/>
        </p:spPr>
        <p:txBody>
          <a:bodyPr wrap="square" rtlCol="0">
            <a:spAutoFit/>
          </a:bodyPr>
          <a:lstStyle/>
          <a:p>
            <a:r>
              <a:rPr lang="en-US" sz="2400" dirty="0"/>
              <a:t>Just be sure to select </a:t>
            </a:r>
            <a:r>
              <a:rPr lang="en-US" sz="2400" b="1" dirty="0"/>
              <a:t>Done</a:t>
            </a:r>
            <a:r>
              <a:rPr lang="en-US" sz="2400" dirty="0"/>
              <a:t> after the necessary changes have been made. </a:t>
            </a:r>
          </a:p>
        </p:txBody>
      </p:sp>
      <p:sp>
        <p:nvSpPr>
          <p:cNvPr id="7" name="Content Placeholder 2">
            <a:extLst>
              <a:ext uri="{FF2B5EF4-FFF2-40B4-BE49-F238E27FC236}">
                <a16:creationId xmlns:a16="http://schemas.microsoft.com/office/drawing/2014/main" xmlns="" id="{2D932D78-8AF2-4BF1-8726-C78D4BE751EC}"/>
              </a:ext>
            </a:extLst>
          </p:cNvPr>
          <p:cNvSpPr>
            <a:spLocks noGrp="1"/>
          </p:cNvSpPr>
          <p:nvPr>
            <p:ph idx="1"/>
          </p:nvPr>
        </p:nvSpPr>
        <p:spPr>
          <a:xfrm>
            <a:off x="6813165" y="251034"/>
            <a:ext cx="5378835" cy="1425335"/>
          </a:xfrm>
        </p:spPr>
        <p:txBody>
          <a:bodyPr>
            <a:noAutofit/>
          </a:bodyPr>
          <a:lstStyle/>
          <a:p>
            <a:pPr marL="0" indent="0">
              <a:buNone/>
            </a:pPr>
            <a:r>
              <a:rPr lang="en-US" sz="2400" dirty="0"/>
              <a:t>Regular account users have the capabilities to customize individual patient reports. </a:t>
            </a:r>
          </a:p>
        </p:txBody>
      </p:sp>
      <p:pic>
        <p:nvPicPr>
          <p:cNvPr id="8" name="Picture 7">
            <a:extLst>
              <a:ext uri="{FF2B5EF4-FFF2-40B4-BE49-F238E27FC236}">
                <a16:creationId xmlns:a16="http://schemas.microsoft.com/office/drawing/2014/main" xmlns="" id="{391C1BFA-BF59-42BF-90AE-475B9B705AC0}"/>
              </a:ext>
            </a:extLst>
          </p:cNvPr>
          <p:cNvPicPr/>
          <p:nvPr/>
        </p:nvPicPr>
        <p:blipFill>
          <a:blip r:embed="rId3"/>
          <a:stretch>
            <a:fillRect/>
          </a:stretch>
        </p:blipFill>
        <p:spPr>
          <a:xfrm>
            <a:off x="6324600" y="3298875"/>
            <a:ext cx="5378836" cy="26204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28525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BF8324D-4725-443D-B73D-5E1007E5E2B1}"/>
              </a:ext>
            </a:extLst>
          </p:cNvPr>
          <p:cNvPicPr>
            <a:picLocks noChangeAspect="1"/>
          </p:cNvPicPr>
          <p:nvPr/>
        </p:nvPicPr>
        <p:blipFill>
          <a:blip r:embed="rId2"/>
          <a:stretch>
            <a:fillRect/>
          </a:stretch>
        </p:blipFill>
        <p:spPr>
          <a:xfrm>
            <a:off x="740330" y="349420"/>
            <a:ext cx="3047809" cy="2456353"/>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xmlns="" id="{AF863B37-0F62-4A2C-8256-DEEE9AEF3DB1}"/>
              </a:ext>
            </a:extLst>
          </p:cNvPr>
          <p:cNvPicPr>
            <a:picLocks noChangeAspect="1"/>
          </p:cNvPicPr>
          <p:nvPr/>
        </p:nvPicPr>
        <p:blipFill>
          <a:blip r:embed="rId3"/>
          <a:stretch>
            <a:fillRect/>
          </a:stretch>
        </p:blipFill>
        <p:spPr>
          <a:xfrm>
            <a:off x="1680410" y="3505200"/>
            <a:ext cx="2723264" cy="2515421"/>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xmlns="" id="{535EA365-39A7-46FD-A810-516CA04C918E}"/>
              </a:ext>
            </a:extLst>
          </p:cNvPr>
          <p:cNvSpPr txBox="1"/>
          <p:nvPr/>
        </p:nvSpPr>
        <p:spPr>
          <a:xfrm>
            <a:off x="1680410" y="3124200"/>
            <a:ext cx="2185382" cy="400110"/>
          </a:xfrm>
          <a:prstGeom prst="rect">
            <a:avLst/>
          </a:prstGeom>
          <a:noFill/>
        </p:spPr>
        <p:txBody>
          <a:bodyPr wrap="square" rtlCol="0">
            <a:spAutoFit/>
          </a:bodyPr>
          <a:lstStyle/>
          <a:p>
            <a:r>
              <a:rPr lang="en-US" sz="2000" dirty="0"/>
              <a:t>Hidden section: </a:t>
            </a:r>
          </a:p>
        </p:txBody>
      </p:sp>
      <p:sp>
        <p:nvSpPr>
          <p:cNvPr id="7" name="TextBox 6">
            <a:extLst>
              <a:ext uri="{FF2B5EF4-FFF2-40B4-BE49-F238E27FC236}">
                <a16:creationId xmlns:a16="http://schemas.microsoft.com/office/drawing/2014/main" xmlns="" id="{B26038F7-7036-48F7-A790-1342BFDCDF5D}"/>
              </a:ext>
            </a:extLst>
          </p:cNvPr>
          <p:cNvSpPr txBox="1"/>
          <p:nvPr/>
        </p:nvSpPr>
        <p:spPr>
          <a:xfrm>
            <a:off x="3949986" y="275726"/>
            <a:ext cx="5498814" cy="1015663"/>
          </a:xfrm>
          <a:prstGeom prst="rect">
            <a:avLst/>
          </a:prstGeom>
          <a:noFill/>
        </p:spPr>
        <p:txBody>
          <a:bodyPr wrap="square" rtlCol="0">
            <a:spAutoFit/>
          </a:bodyPr>
          <a:lstStyle/>
          <a:p>
            <a:r>
              <a:rPr lang="en-US" sz="2000" dirty="0"/>
              <a:t>To make customizations, click anywhere inside the purple dotted area. Being making the desired changes. </a:t>
            </a:r>
          </a:p>
        </p:txBody>
      </p:sp>
      <p:pic>
        <p:nvPicPr>
          <p:cNvPr id="8" name="Picture 7">
            <a:extLst>
              <a:ext uri="{FF2B5EF4-FFF2-40B4-BE49-F238E27FC236}">
                <a16:creationId xmlns:a16="http://schemas.microsoft.com/office/drawing/2014/main" xmlns="" id="{3796D2D2-3568-40CA-9DCC-020A495FEFCA}"/>
              </a:ext>
            </a:extLst>
          </p:cNvPr>
          <p:cNvPicPr>
            <a:picLocks noChangeAspect="1"/>
          </p:cNvPicPr>
          <p:nvPr/>
        </p:nvPicPr>
        <p:blipFill>
          <a:blip r:embed="rId4"/>
          <a:stretch>
            <a:fillRect/>
          </a:stretch>
        </p:blipFill>
        <p:spPr>
          <a:xfrm>
            <a:off x="4724400" y="1498895"/>
            <a:ext cx="6618352" cy="2615905"/>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xmlns="" id="{D3D452D0-7942-4001-967D-9FEAB217932D}"/>
              </a:ext>
            </a:extLst>
          </p:cNvPr>
          <p:cNvSpPr txBox="1"/>
          <p:nvPr/>
        </p:nvSpPr>
        <p:spPr>
          <a:xfrm>
            <a:off x="6324600" y="4224873"/>
            <a:ext cx="4012602" cy="707886"/>
          </a:xfrm>
          <a:prstGeom prst="rect">
            <a:avLst/>
          </a:prstGeom>
          <a:noFill/>
        </p:spPr>
        <p:txBody>
          <a:bodyPr wrap="square" rtlCol="0">
            <a:spAutoFit/>
          </a:bodyPr>
          <a:lstStyle/>
          <a:p>
            <a:r>
              <a:rPr lang="en-US" sz="2000" dirty="0"/>
              <a:t>If you are not satisfied with the changes made, reset to the defaults. </a:t>
            </a:r>
          </a:p>
        </p:txBody>
      </p:sp>
    </p:spTree>
    <p:extLst>
      <p:ext uri="{BB962C8B-B14F-4D97-AF65-F5344CB8AC3E}">
        <p14:creationId xmlns:p14="http://schemas.microsoft.com/office/powerpoint/2010/main" val="800047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2706" name="Content Placeholder 2"/>
          <p:cNvSpPr>
            <a:spLocks noGrp="1"/>
          </p:cNvSpPr>
          <p:nvPr>
            <p:ph type="subTitle" idx="1"/>
          </p:nvPr>
        </p:nvSpPr>
        <p:spPr/>
        <p:txBody>
          <a:bodyPr>
            <a:noAutofit/>
          </a:bodyPr>
          <a:lstStyle/>
          <a:p>
            <a:pPr algn="ctr" eaLnBrk="1" hangingPunct="1">
              <a:buFont typeface="Arial" charset="0"/>
              <a:buNone/>
            </a:pPr>
            <a:endParaRPr lang="en-US" sz="2000" b="1" dirty="0"/>
          </a:p>
          <a:p>
            <a:pPr algn="ctr" eaLnBrk="1" hangingPunct="1">
              <a:buFont typeface="Arial" charset="0"/>
              <a:buNone/>
            </a:pPr>
            <a:endParaRPr lang="en-US" sz="2000" dirty="0"/>
          </a:p>
        </p:txBody>
      </p:sp>
      <p:sp>
        <p:nvSpPr>
          <p:cNvPr id="8" name="Rectangle 7"/>
          <p:cNvSpPr/>
          <p:nvPr/>
        </p:nvSpPr>
        <p:spPr>
          <a:xfrm>
            <a:off x="0" y="1600200"/>
            <a:ext cx="12192000" cy="36576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 y="3345863"/>
            <a:ext cx="11125200" cy="769441"/>
          </a:xfrm>
          <a:prstGeom prst="rect">
            <a:avLst/>
          </a:prstGeom>
        </p:spPr>
        <p:txBody>
          <a:bodyPr wrap="square">
            <a:spAutoFit/>
          </a:bodyPr>
          <a:lstStyle/>
          <a:p>
            <a:pPr algn="ctr"/>
            <a:r>
              <a:rPr lang="en-US" sz="4400" b="1" dirty="0">
                <a:latin typeface="+mj-lt"/>
              </a:rPr>
              <a:t>Clinicians Practicing in Multiple Practices </a:t>
            </a:r>
            <a:endParaRPr lang="en-US" sz="4400" b="1" dirty="0">
              <a:solidFill>
                <a:srgbClr val="466EAA"/>
              </a:solidFill>
              <a:latin typeface="+mj-lt"/>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3788" y="2124286"/>
            <a:ext cx="3032023" cy="93992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0" y="7315200"/>
            <a:ext cx="2133600" cy="365125"/>
          </a:xfrm>
          <a:prstGeom prst="rect">
            <a:avLst/>
          </a:prstGeom>
        </p:spPr>
        <p:txBody>
          <a:bodyPr/>
          <a:lstStyle/>
          <a:p>
            <a:fld id="{B0B0C572-8DAB-4950-8D7D-9CA71D900D2A}" type="slidenum">
              <a:rPr lang="en-US" smtClean="0"/>
              <a:pPr/>
              <a:t>19</a:t>
            </a:fld>
            <a:endParaRPr lang="en-US"/>
          </a:p>
        </p:txBody>
      </p:sp>
      <p:sp>
        <p:nvSpPr>
          <p:cNvPr id="2" name="TextBox 1">
            <a:extLst>
              <a:ext uri="{FF2B5EF4-FFF2-40B4-BE49-F238E27FC236}">
                <a16:creationId xmlns:a16="http://schemas.microsoft.com/office/drawing/2014/main" xmlns="" id="{14E75B9E-5103-4A26-A19B-B21AFA759AAC}"/>
              </a:ext>
            </a:extLst>
          </p:cNvPr>
          <p:cNvSpPr txBox="1"/>
          <p:nvPr/>
        </p:nvSpPr>
        <p:spPr>
          <a:xfrm>
            <a:off x="762000" y="1001286"/>
            <a:ext cx="3124200" cy="4093428"/>
          </a:xfrm>
          <a:prstGeom prst="rect">
            <a:avLst/>
          </a:prstGeom>
          <a:noFill/>
        </p:spPr>
        <p:txBody>
          <a:bodyPr wrap="square" rtlCol="0">
            <a:spAutoFit/>
          </a:bodyPr>
          <a:lstStyle/>
          <a:p>
            <a:r>
              <a:rPr lang="en-US" sz="2000" dirty="0"/>
              <a:t>If an organization has multiple locations, clinicians are able to travel between the locations. Every location has a unique username and password and every clinician has a unique PIN. When a user is logging in, that user will use that particular location’s credentials, but will continue to use their own individual PIN. </a:t>
            </a:r>
          </a:p>
        </p:txBody>
      </p:sp>
      <p:pic>
        <p:nvPicPr>
          <p:cNvPr id="4" name="Picture 3">
            <a:extLst>
              <a:ext uri="{FF2B5EF4-FFF2-40B4-BE49-F238E27FC236}">
                <a16:creationId xmlns:a16="http://schemas.microsoft.com/office/drawing/2014/main" xmlns="" id="{61AC68C1-E154-4B5A-91DA-5666EB1B1630}"/>
              </a:ext>
            </a:extLst>
          </p:cNvPr>
          <p:cNvPicPr/>
          <p:nvPr/>
        </p:nvPicPr>
        <p:blipFill>
          <a:blip r:embed="rId2"/>
          <a:stretch>
            <a:fillRect/>
          </a:stretch>
        </p:blipFill>
        <p:spPr>
          <a:xfrm>
            <a:off x="4800600" y="1001286"/>
            <a:ext cx="6248400" cy="3962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8978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2706" name="Content Placeholder 2"/>
          <p:cNvSpPr>
            <a:spLocks noGrp="1"/>
          </p:cNvSpPr>
          <p:nvPr>
            <p:ph type="subTitle" idx="1"/>
          </p:nvPr>
        </p:nvSpPr>
        <p:spPr/>
        <p:txBody>
          <a:bodyPr>
            <a:noAutofit/>
          </a:bodyPr>
          <a:lstStyle/>
          <a:p>
            <a:pPr algn="ctr" eaLnBrk="1" hangingPunct="1">
              <a:buFont typeface="Arial" charset="0"/>
              <a:buNone/>
            </a:pPr>
            <a:endParaRPr lang="en-US" sz="2000" b="1" dirty="0"/>
          </a:p>
          <a:p>
            <a:pPr algn="ctr" eaLnBrk="1" hangingPunct="1">
              <a:buFont typeface="Arial" charset="0"/>
              <a:buNone/>
            </a:pPr>
            <a:endParaRPr lang="en-US" sz="2000" dirty="0"/>
          </a:p>
        </p:txBody>
      </p:sp>
      <p:sp>
        <p:nvSpPr>
          <p:cNvPr id="8" name="Rectangle 7"/>
          <p:cNvSpPr/>
          <p:nvPr/>
        </p:nvSpPr>
        <p:spPr>
          <a:xfrm>
            <a:off x="0" y="1600200"/>
            <a:ext cx="12192000" cy="36576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3429000"/>
            <a:ext cx="9144000" cy="769441"/>
          </a:xfrm>
          <a:prstGeom prst="rect">
            <a:avLst/>
          </a:prstGeom>
        </p:spPr>
        <p:txBody>
          <a:bodyPr wrap="square">
            <a:spAutoFit/>
          </a:bodyPr>
          <a:lstStyle/>
          <a:p>
            <a:pPr algn="ctr"/>
            <a:r>
              <a:rPr lang="en-US" sz="4400" b="1" dirty="0">
                <a:latin typeface="+mj-lt"/>
              </a:rPr>
              <a:t>Bulk Import of Patients</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9988" y="2314801"/>
            <a:ext cx="3032023" cy="93992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5E57ED5-9285-4191-BDFF-312CE4D53433}"/>
              </a:ext>
            </a:extLst>
          </p:cNvPr>
          <p:cNvPicPr/>
          <p:nvPr/>
        </p:nvPicPr>
        <p:blipFill>
          <a:blip r:embed="rId2"/>
          <a:stretch>
            <a:fillRect/>
          </a:stretch>
        </p:blipFill>
        <p:spPr>
          <a:xfrm>
            <a:off x="1035627" y="1377250"/>
            <a:ext cx="9589079" cy="144780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xmlns="" id="{3BB711D3-8DBE-45D2-BDC9-95573942D362}"/>
              </a:ext>
            </a:extLst>
          </p:cNvPr>
          <p:cNvPicPr/>
          <p:nvPr/>
        </p:nvPicPr>
        <p:blipFill>
          <a:blip r:embed="rId3"/>
          <a:stretch>
            <a:fillRect/>
          </a:stretch>
        </p:blipFill>
        <p:spPr>
          <a:xfrm>
            <a:off x="1066798" y="3738541"/>
            <a:ext cx="9589079" cy="144780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xmlns="" id="{28AA47A7-5EEF-463C-AAC6-1B7B4FB5D6F2}"/>
              </a:ext>
            </a:extLst>
          </p:cNvPr>
          <p:cNvSpPr txBox="1"/>
          <p:nvPr/>
        </p:nvSpPr>
        <p:spPr>
          <a:xfrm>
            <a:off x="1035626" y="725645"/>
            <a:ext cx="9067800" cy="400110"/>
          </a:xfrm>
          <a:prstGeom prst="rect">
            <a:avLst/>
          </a:prstGeom>
          <a:noFill/>
        </p:spPr>
        <p:txBody>
          <a:bodyPr wrap="square" rtlCol="0">
            <a:spAutoFit/>
          </a:bodyPr>
          <a:lstStyle/>
          <a:p>
            <a:r>
              <a:rPr lang="en-US" sz="2000" dirty="0"/>
              <a:t>Below the clinician Sue </a:t>
            </a:r>
            <a:r>
              <a:rPr lang="en-US" sz="2000" dirty="0" err="1"/>
              <a:t>Totel</a:t>
            </a:r>
            <a:r>
              <a:rPr lang="en-US" sz="2000" dirty="0"/>
              <a:t> is logged in to the location called minniedental3.</a:t>
            </a:r>
          </a:p>
        </p:txBody>
      </p:sp>
      <p:sp>
        <p:nvSpPr>
          <p:cNvPr id="8" name="TextBox 7">
            <a:extLst>
              <a:ext uri="{FF2B5EF4-FFF2-40B4-BE49-F238E27FC236}">
                <a16:creationId xmlns:a16="http://schemas.microsoft.com/office/drawing/2014/main" xmlns="" id="{132B419C-6E44-451C-B023-DC26707E881C}"/>
              </a:ext>
            </a:extLst>
          </p:cNvPr>
          <p:cNvSpPr txBox="1"/>
          <p:nvPr/>
        </p:nvSpPr>
        <p:spPr>
          <a:xfrm>
            <a:off x="1007917" y="3076545"/>
            <a:ext cx="8839200" cy="400110"/>
          </a:xfrm>
          <a:prstGeom prst="rect">
            <a:avLst/>
          </a:prstGeom>
          <a:noFill/>
        </p:spPr>
        <p:txBody>
          <a:bodyPr wrap="square" rtlCol="0">
            <a:spAutoFit/>
          </a:bodyPr>
          <a:lstStyle/>
          <a:p>
            <a:r>
              <a:rPr lang="en-US" sz="2000" dirty="0"/>
              <a:t>That same clinical Sue </a:t>
            </a:r>
            <a:r>
              <a:rPr lang="en-US" sz="2000" dirty="0" err="1"/>
              <a:t>Totel</a:t>
            </a:r>
            <a:r>
              <a:rPr lang="en-US" sz="2000" dirty="0"/>
              <a:t> is now logged in to the location called minniedental2. </a:t>
            </a:r>
          </a:p>
        </p:txBody>
      </p:sp>
    </p:spTree>
    <p:extLst>
      <p:ext uri="{BB962C8B-B14F-4D97-AF65-F5344CB8AC3E}">
        <p14:creationId xmlns:p14="http://schemas.microsoft.com/office/powerpoint/2010/main" val="487215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33A84C-A307-49FA-B049-6151B8F62D11}"/>
              </a:ext>
            </a:extLst>
          </p:cNvPr>
          <p:cNvSpPr>
            <a:spLocks noGrp="1"/>
          </p:cNvSpPr>
          <p:nvPr>
            <p:ph type="title"/>
          </p:nvPr>
        </p:nvSpPr>
        <p:spPr>
          <a:xfrm>
            <a:off x="609600" y="17318"/>
            <a:ext cx="10972800" cy="1143000"/>
          </a:xfrm>
        </p:spPr>
        <p:txBody>
          <a:bodyPr/>
          <a:lstStyle/>
          <a:p>
            <a:r>
              <a:rPr lang="en-US" dirty="0">
                <a:solidFill>
                  <a:schemeClr val="accent1">
                    <a:lumMod val="75000"/>
                  </a:schemeClr>
                </a:solidFill>
              </a:rPr>
              <a:t>Why Do Clinicians Switch Between Locations? </a:t>
            </a:r>
          </a:p>
        </p:txBody>
      </p:sp>
      <p:sp>
        <p:nvSpPr>
          <p:cNvPr id="3" name="Content Placeholder 2">
            <a:extLst>
              <a:ext uri="{FF2B5EF4-FFF2-40B4-BE49-F238E27FC236}">
                <a16:creationId xmlns:a16="http://schemas.microsoft.com/office/drawing/2014/main" xmlns="" id="{4B640892-AD02-4FFB-8047-D373319C8E99}"/>
              </a:ext>
            </a:extLst>
          </p:cNvPr>
          <p:cNvSpPr>
            <a:spLocks noGrp="1"/>
          </p:cNvSpPr>
          <p:nvPr>
            <p:ph idx="1"/>
          </p:nvPr>
        </p:nvSpPr>
        <p:spPr>
          <a:xfrm>
            <a:off x="609600" y="990600"/>
            <a:ext cx="10972800" cy="5135565"/>
          </a:xfrm>
        </p:spPr>
        <p:txBody>
          <a:bodyPr>
            <a:normAutofit/>
          </a:bodyPr>
          <a:lstStyle/>
          <a:p>
            <a:pPr marL="0" indent="0">
              <a:buNone/>
            </a:pPr>
            <a:r>
              <a:rPr lang="en-US" sz="2000" dirty="0"/>
              <a:t>This allows clinicians to import patient demographic information from another location within your organization. When logged in, a dropdown bar below the location name contains all the different locations under the group practice. Click on one and it will display all the patients who are under that location. Click on a patient from this new location and perform an assessment. That new patient record and assessment will now also be associated with the location where you have logged in.</a:t>
            </a:r>
          </a:p>
        </p:txBody>
      </p:sp>
      <p:pic>
        <p:nvPicPr>
          <p:cNvPr id="4" name="Picture 3">
            <a:extLst>
              <a:ext uri="{FF2B5EF4-FFF2-40B4-BE49-F238E27FC236}">
                <a16:creationId xmlns:a16="http://schemas.microsoft.com/office/drawing/2014/main" xmlns="" id="{7C16FF7B-A0B4-4656-AA67-92567AC7DB6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09900" y="2645730"/>
            <a:ext cx="6172200" cy="3480435"/>
          </a:xfrm>
          <a:prstGeom prst="rect">
            <a:avLst/>
          </a:prstGeom>
          <a:noFill/>
        </p:spPr>
      </p:pic>
    </p:spTree>
    <p:extLst>
      <p:ext uri="{BB962C8B-B14F-4D97-AF65-F5344CB8AC3E}">
        <p14:creationId xmlns:p14="http://schemas.microsoft.com/office/powerpoint/2010/main" val="1134442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2706" name="Content Placeholder 2"/>
          <p:cNvSpPr>
            <a:spLocks noGrp="1"/>
          </p:cNvSpPr>
          <p:nvPr>
            <p:ph type="subTitle" idx="1"/>
          </p:nvPr>
        </p:nvSpPr>
        <p:spPr/>
        <p:txBody>
          <a:bodyPr>
            <a:noAutofit/>
          </a:bodyPr>
          <a:lstStyle/>
          <a:p>
            <a:pPr algn="ctr" eaLnBrk="1" hangingPunct="1">
              <a:buFont typeface="Arial" charset="0"/>
              <a:buNone/>
            </a:pPr>
            <a:endParaRPr lang="en-US" sz="2000" b="1" dirty="0"/>
          </a:p>
          <a:p>
            <a:pPr algn="ctr" eaLnBrk="1" hangingPunct="1">
              <a:buFont typeface="Arial" charset="0"/>
              <a:buNone/>
            </a:pPr>
            <a:endParaRPr lang="en-US" sz="2000" dirty="0"/>
          </a:p>
        </p:txBody>
      </p:sp>
      <p:sp>
        <p:nvSpPr>
          <p:cNvPr id="8" name="Rectangle 7"/>
          <p:cNvSpPr/>
          <p:nvPr/>
        </p:nvSpPr>
        <p:spPr>
          <a:xfrm>
            <a:off x="0" y="1600200"/>
            <a:ext cx="12192000" cy="36576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3249558"/>
            <a:ext cx="9144000" cy="830997"/>
          </a:xfrm>
          <a:prstGeom prst="rect">
            <a:avLst/>
          </a:prstGeom>
        </p:spPr>
        <p:txBody>
          <a:bodyPr wrap="square">
            <a:spAutoFit/>
          </a:bodyPr>
          <a:lstStyle/>
          <a:p>
            <a:pPr algn="ctr"/>
            <a:r>
              <a:rPr lang="en-US" sz="4400" b="1">
                <a:latin typeface="+mj-lt"/>
              </a:rPr>
              <a:t>PreViser Analytics</a:t>
            </a:r>
            <a:r>
              <a:rPr lang="en-US" sz="4800">
                <a:latin typeface="Gotham Book" pitchFamily="50" charset="0"/>
              </a:rPr>
              <a:t> </a:t>
            </a:r>
            <a:endParaRPr lang="en-US" sz="2800" dirty="0">
              <a:solidFill>
                <a:srgbClr val="466EAA"/>
              </a:solidFill>
              <a:latin typeface="Gotham Book" pitchFamily="50"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9989" y="2003068"/>
            <a:ext cx="3032023" cy="93992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762001"/>
            <a:ext cx="10972800" cy="5234782"/>
          </a:xfrm>
        </p:spPr>
        <p:txBody>
          <a:bodyPr>
            <a:normAutofit/>
          </a:bodyPr>
          <a:lstStyle/>
          <a:p>
            <a:pPr marL="0" indent="0">
              <a:buNone/>
            </a:pPr>
            <a:r>
              <a:rPr lang="en-US" sz="2400" dirty="0">
                <a:latin typeface="+mn-lt"/>
              </a:rPr>
              <a:t>With PreViser Analytics, </a:t>
            </a:r>
            <a:r>
              <a:rPr lang="en-US" sz="2400" dirty="0" smtClean="0">
                <a:latin typeface="+mn-lt"/>
              </a:rPr>
              <a:t>practice and DSO </a:t>
            </a:r>
            <a:r>
              <a:rPr lang="en-US" sz="2400" dirty="0">
                <a:latin typeface="+mn-lt"/>
              </a:rPr>
              <a:t>admins can track what clinicians are filling out assessments, what kind of assessments, and how often. The assessments are based on the ‘Prepared By’ clinicians, aka the individual PINs the employees use to sign in with. </a:t>
            </a:r>
          </a:p>
          <a:p>
            <a:pPr marL="0" indent="0">
              <a:buNone/>
            </a:pPr>
            <a:endParaRPr lang="en-US" sz="2400" dirty="0">
              <a:latin typeface="+mn-lt"/>
            </a:endParaRPr>
          </a:p>
          <a:p>
            <a:pPr marL="0" indent="0">
              <a:buNone/>
            </a:pPr>
            <a:r>
              <a:rPr lang="en-US" sz="2400" dirty="0">
                <a:latin typeface="+mn-lt"/>
              </a:rPr>
              <a:t>The following shows you how to access PreViser analytics.</a:t>
            </a:r>
          </a:p>
          <a:p>
            <a:pPr marL="0" indent="0">
              <a:buNone/>
            </a:pPr>
            <a:endParaRPr lang="en-US" sz="2000" dirty="0">
              <a:solidFill>
                <a:schemeClr val="accent1">
                  <a:lumMod val="75000"/>
                </a:schemeClr>
              </a:solidFill>
              <a:latin typeface="Gotham Book" pitchFamily="50" charset="0"/>
            </a:endParaRPr>
          </a:p>
        </p:txBody>
      </p:sp>
      <p:sp>
        <p:nvSpPr>
          <p:cNvPr id="7" name="Slide Number Placeholder 6"/>
          <p:cNvSpPr>
            <a:spLocks noGrp="1"/>
          </p:cNvSpPr>
          <p:nvPr>
            <p:ph type="sldNum" sz="quarter" idx="4294967295"/>
          </p:nvPr>
        </p:nvSpPr>
        <p:spPr>
          <a:xfrm>
            <a:off x="0" y="7315200"/>
            <a:ext cx="2133600" cy="365125"/>
          </a:xfrm>
          <a:prstGeom prst="rect">
            <a:avLst/>
          </a:prstGeom>
        </p:spPr>
        <p:txBody>
          <a:bodyPr/>
          <a:lstStyle/>
          <a:p>
            <a:fld id="{B0B0C572-8DAB-4950-8D7D-9CA71D900D2A}" type="slidenum">
              <a:rPr lang="en-US" smtClean="0"/>
              <a:pPr/>
              <a:t>23</a:t>
            </a:fld>
            <a:endParaRPr lang="en-US"/>
          </a:p>
        </p:txBody>
      </p:sp>
      <p:pic>
        <p:nvPicPr>
          <p:cNvPr id="5" name="Picture 4">
            <a:extLst>
              <a:ext uri="{FF2B5EF4-FFF2-40B4-BE49-F238E27FC236}">
                <a16:creationId xmlns:a16="http://schemas.microsoft.com/office/drawing/2014/main" xmlns="" id="{BE1EC033-2D39-4578-A4F9-2D7B3A264FF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3463635"/>
            <a:ext cx="9448800" cy="14092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4378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F691CBB-E59E-4212-BE78-41EA31414832}"/>
              </a:ext>
            </a:extLst>
          </p:cNvPr>
          <p:cNvSpPr>
            <a:spLocks noGrp="1"/>
          </p:cNvSpPr>
          <p:nvPr>
            <p:ph idx="1"/>
          </p:nvPr>
        </p:nvSpPr>
        <p:spPr>
          <a:xfrm>
            <a:off x="1295400" y="2673926"/>
            <a:ext cx="3048000" cy="762001"/>
          </a:xfrm>
        </p:spPr>
        <p:txBody>
          <a:bodyPr>
            <a:normAutofit/>
          </a:bodyPr>
          <a:lstStyle/>
          <a:p>
            <a:pPr marL="0" indent="0">
              <a:buNone/>
            </a:pPr>
            <a:r>
              <a:rPr lang="en-US" sz="2000" dirty="0">
                <a:latin typeface="+mn-lt"/>
              </a:rPr>
              <a:t>You will be taken to the following page:</a:t>
            </a:r>
          </a:p>
        </p:txBody>
      </p:sp>
      <p:pic>
        <p:nvPicPr>
          <p:cNvPr id="4" name="Picture 3">
            <a:extLst>
              <a:ext uri="{FF2B5EF4-FFF2-40B4-BE49-F238E27FC236}">
                <a16:creationId xmlns:a16="http://schemas.microsoft.com/office/drawing/2014/main" xmlns="" id="{0F3CF1C3-4D63-410F-9CB6-67C6506DE7F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04800"/>
            <a:ext cx="5867400" cy="5715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026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564AFA5-8159-411D-93A2-F358C30F5D6B}"/>
              </a:ext>
            </a:extLst>
          </p:cNvPr>
          <p:cNvSpPr txBox="1"/>
          <p:nvPr/>
        </p:nvSpPr>
        <p:spPr>
          <a:xfrm>
            <a:off x="475185" y="346554"/>
            <a:ext cx="2987899" cy="923330"/>
          </a:xfrm>
          <a:prstGeom prst="rect">
            <a:avLst/>
          </a:prstGeom>
          <a:noFill/>
        </p:spPr>
        <p:txBody>
          <a:bodyPr wrap="square" rtlCol="0">
            <a:spAutoFit/>
          </a:bodyPr>
          <a:lstStyle/>
          <a:p>
            <a:r>
              <a:rPr lang="en-US" dirty="0"/>
              <a:t>The admin can check the practice’s usage by the following categories. </a:t>
            </a:r>
          </a:p>
        </p:txBody>
      </p:sp>
      <p:pic>
        <p:nvPicPr>
          <p:cNvPr id="6" name="Picture 5">
            <a:extLst>
              <a:ext uri="{FF2B5EF4-FFF2-40B4-BE49-F238E27FC236}">
                <a16:creationId xmlns:a16="http://schemas.microsoft.com/office/drawing/2014/main" xmlns="" id="{5AF9CF20-C015-40EC-9035-580F3C710F97}"/>
              </a:ext>
            </a:extLst>
          </p:cNvPr>
          <p:cNvPicPr>
            <a:picLocks noChangeAspect="1"/>
          </p:cNvPicPr>
          <p:nvPr/>
        </p:nvPicPr>
        <p:blipFill>
          <a:blip r:embed="rId2"/>
          <a:stretch>
            <a:fillRect/>
          </a:stretch>
        </p:blipFill>
        <p:spPr>
          <a:xfrm>
            <a:off x="497025" y="1305993"/>
            <a:ext cx="1980952" cy="3571429"/>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xmlns="" id="{CD722669-C6D2-4C23-A5A0-69D741967953}"/>
              </a:ext>
            </a:extLst>
          </p:cNvPr>
          <p:cNvSpPr txBox="1"/>
          <p:nvPr/>
        </p:nvSpPr>
        <p:spPr>
          <a:xfrm>
            <a:off x="3463084" y="1167097"/>
            <a:ext cx="2770505" cy="923330"/>
          </a:xfrm>
          <a:prstGeom prst="rect">
            <a:avLst/>
          </a:prstGeom>
          <a:noFill/>
        </p:spPr>
        <p:txBody>
          <a:bodyPr wrap="square" rtlCol="0">
            <a:spAutoFit/>
          </a:bodyPr>
          <a:lstStyle/>
          <a:p>
            <a:r>
              <a:rPr lang="en-US" dirty="0"/>
              <a:t>The admin can also check out specific risk assessments.</a:t>
            </a:r>
          </a:p>
        </p:txBody>
      </p:sp>
      <p:pic>
        <p:nvPicPr>
          <p:cNvPr id="8" name="Picture 7">
            <a:extLst>
              <a:ext uri="{FF2B5EF4-FFF2-40B4-BE49-F238E27FC236}">
                <a16:creationId xmlns:a16="http://schemas.microsoft.com/office/drawing/2014/main" xmlns="" id="{7BAA1D4E-BED7-4359-8835-1C85C3C95B69}"/>
              </a:ext>
            </a:extLst>
          </p:cNvPr>
          <p:cNvPicPr>
            <a:picLocks noChangeAspect="1"/>
          </p:cNvPicPr>
          <p:nvPr/>
        </p:nvPicPr>
        <p:blipFill>
          <a:blip r:embed="rId3"/>
          <a:stretch>
            <a:fillRect/>
          </a:stretch>
        </p:blipFill>
        <p:spPr>
          <a:xfrm>
            <a:off x="3200400" y="2024132"/>
            <a:ext cx="1952381" cy="283809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xmlns="" id="{56615B06-A5D4-4B63-9A33-354C2B539863}"/>
              </a:ext>
            </a:extLst>
          </p:cNvPr>
          <p:cNvPicPr>
            <a:picLocks noChangeAspect="1"/>
          </p:cNvPicPr>
          <p:nvPr/>
        </p:nvPicPr>
        <p:blipFill>
          <a:blip r:embed="rId4"/>
          <a:stretch>
            <a:fillRect/>
          </a:stretch>
        </p:blipFill>
        <p:spPr>
          <a:xfrm>
            <a:off x="5162790" y="1562391"/>
            <a:ext cx="1923810" cy="2323809"/>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xmlns="" id="{9A4C7066-09AC-4526-9639-0A771E63F60A}"/>
              </a:ext>
            </a:extLst>
          </p:cNvPr>
          <p:cNvPicPr>
            <a:picLocks noChangeAspect="1"/>
          </p:cNvPicPr>
          <p:nvPr/>
        </p:nvPicPr>
        <p:blipFill>
          <a:blip r:embed="rId5"/>
          <a:stretch>
            <a:fillRect/>
          </a:stretch>
        </p:blipFill>
        <p:spPr>
          <a:xfrm>
            <a:off x="5153267" y="3895981"/>
            <a:ext cx="1933333" cy="2047619"/>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xmlns="" id="{80567438-E9F1-43E0-8F20-E557D1F0330C}"/>
              </a:ext>
            </a:extLst>
          </p:cNvPr>
          <p:cNvSpPr txBox="1"/>
          <p:nvPr/>
        </p:nvSpPr>
        <p:spPr>
          <a:xfrm>
            <a:off x="7594918" y="1511062"/>
            <a:ext cx="1750909" cy="3139321"/>
          </a:xfrm>
          <a:prstGeom prst="rect">
            <a:avLst/>
          </a:prstGeom>
          <a:noFill/>
        </p:spPr>
        <p:txBody>
          <a:bodyPr wrap="square" rtlCol="0">
            <a:spAutoFit/>
          </a:bodyPr>
          <a:lstStyle/>
          <a:p>
            <a:r>
              <a:rPr lang="en-US" dirty="0"/>
              <a:t>The data can be filtered by date, frequency, statues of assessments, assessment type, location, clinician, and the type of chart the data is presented in.   </a:t>
            </a:r>
          </a:p>
        </p:txBody>
      </p:sp>
      <p:pic>
        <p:nvPicPr>
          <p:cNvPr id="12" name="Picture 11">
            <a:extLst>
              <a:ext uri="{FF2B5EF4-FFF2-40B4-BE49-F238E27FC236}">
                <a16:creationId xmlns:a16="http://schemas.microsoft.com/office/drawing/2014/main" xmlns="" id="{A7F47C8E-60FE-432F-86FC-F7F35CFFF69D}"/>
              </a:ext>
            </a:extLst>
          </p:cNvPr>
          <p:cNvPicPr>
            <a:picLocks noChangeAspect="1"/>
          </p:cNvPicPr>
          <p:nvPr/>
        </p:nvPicPr>
        <p:blipFill>
          <a:blip r:embed="rId6"/>
          <a:stretch>
            <a:fillRect/>
          </a:stretch>
        </p:blipFill>
        <p:spPr>
          <a:xfrm>
            <a:off x="9455604" y="210328"/>
            <a:ext cx="1963893" cy="58094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4911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35B188-47B7-46CA-BF24-17374FC84FA1}"/>
              </a:ext>
            </a:extLst>
          </p:cNvPr>
          <p:cNvSpPr>
            <a:spLocks noGrp="1"/>
          </p:cNvSpPr>
          <p:nvPr>
            <p:ph type="title"/>
          </p:nvPr>
        </p:nvSpPr>
        <p:spPr>
          <a:xfrm>
            <a:off x="609600" y="-76200"/>
            <a:ext cx="10972800" cy="1143000"/>
          </a:xfrm>
        </p:spPr>
        <p:txBody>
          <a:bodyPr/>
          <a:lstStyle/>
          <a:p>
            <a:r>
              <a:rPr lang="en-US" dirty="0">
                <a:solidFill>
                  <a:schemeClr val="accent1">
                    <a:lumMod val="75000"/>
                  </a:schemeClr>
                </a:solidFill>
              </a:rPr>
              <a:t>Utilization Data with User Rankings </a:t>
            </a:r>
          </a:p>
        </p:txBody>
      </p:sp>
      <p:pic>
        <p:nvPicPr>
          <p:cNvPr id="4" name="Content Placeholder 3">
            <a:extLst>
              <a:ext uri="{FF2B5EF4-FFF2-40B4-BE49-F238E27FC236}">
                <a16:creationId xmlns:a16="http://schemas.microsoft.com/office/drawing/2014/main" xmlns="" id="{44B81C5B-2394-4D41-B11F-377A2DB29E18}"/>
              </a:ext>
            </a:extLst>
          </p:cNvPr>
          <p:cNvPicPr>
            <a:picLocks noGrp="1" noChangeAspect="1"/>
          </p:cNvPicPr>
          <p:nvPr>
            <p:ph idx="1"/>
          </p:nvPr>
        </p:nvPicPr>
        <p:blipFill>
          <a:blip r:embed="rId2"/>
          <a:stretch>
            <a:fillRect/>
          </a:stretch>
        </p:blipFill>
        <p:spPr>
          <a:xfrm>
            <a:off x="381000" y="1905000"/>
            <a:ext cx="6199089" cy="3209954"/>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808689" y="990600"/>
            <a:ext cx="5078511" cy="5262979"/>
          </a:xfrm>
          <a:prstGeom prst="rect">
            <a:avLst/>
          </a:prstGeom>
          <a:noFill/>
        </p:spPr>
        <p:txBody>
          <a:bodyPr wrap="square" rtlCol="0">
            <a:spAutoFit/>
          </a:bodyPr>
          <a:lstStyle/>
          <a:p>
            <a:r>
              <a:rPr lang="en-US" sz="2400" dirty="0"/>
              <a:t>Usage data can be helpful with quality assurance and control within your dental office or across your DSO.</a:t>
            </a:r>
          </a:p>
          <a:p>
            <a:pPr marL="285750" indent="-285750">
              <a:buFont typeface="Arial" panose="020B0604020202020204" pitchFamily="34" charset="0"/>
              <a:buChar char="•"/>
            </a:pPr>
            <a:r>
              <a:rPr lang="en-US" sz="2400" dirty="0"/>
              <a:t>Understand which practice locations and/or clinicians are or are not performing assessments on patients on a regular basis</a:t>
            </a:r>
          </a:p>
          <a:p>
            <a:pPr marL="285750" indent="-285750">
              <a:buFont typeface="Arial" panose="020B0604020202020204" pitchFamily="34" charset="0"/>
              <a:buChar char="•"/>
            </a:pPr>
            <a:r>
              <a:rPr lang="en-US" sz="2400" dirty="0"/>
              <a:t>User rankings give snapshot information which can be used to pair top users with bottom users to facilitate getting the assessment into the workflow</a:t>
            </a:r>
          </a:p>
          <a:p>
            <a:pPr marL="285750" indent="-285750">
              <a:buFont typeface="Arial" panose="020B0604020202020204" pitchFamily="34" charset="0"/>
              <a:buChar char="•"/>
            </a:pPr>
            <a:r>
              <a:rPr lang="en-US" sz="2400" dirty="0"/>
              <a:t>“Details” provides specific data on all assessments completed by a user</a:t>
            </a:r>
          </a:p>
        </p:txBody>
      </p:sp>
    </p:spTree>
    <p:extLst>
      <p:ext uri="{BB962C8B-B14F-4D97-AF65-F5344CB8AC3E}">
        <p14:creationId xmlns:p14="http://schemas.microsoft.com/office/powerpoint/2010/main" val="1030457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C028CE-2F52-429E-A3DC-000036FCD204}"/>
              </a:ext>
            </a:extLst>
          </p:cNvPr>
          <p:cNvSpPr>
            <a:spLocks noGrp="1"/>
          </p:cNvSpPr>
          <p:nvPr>
            <p:ph type="title"/>
          </p:nvPr>
        </p:nvSpPr>
        <p:spPr>
          <a:xfrm>
            <a:off x="609600" y="-228600"/>
            <a:ext cx="10972800" cy="1143000"/>
          </a:xfrm>
        </p:spPr>
        <p:txBody>
          <a:bodyPr/>
          <a:lstStyle/>
          <a:p>
            <a:r>
              <a:rPr lang="en-US" dirty="0">
                <a:solidFill>
                  <a:schemeClr val="accent1">
                    <a:lumMod val="75000"/>
                  </a:schemeClr>
                </a:solidFill>
              </a:rPr>
              <a:t>Risk and </a:t>
            </a:r>
            <a:r>
              <a:rPr lang="en-US" dirty="0" smtClean="0">
                <a:solidFill>
                  <a:schemeClr val="accent1">
                    <a:lumMod val="75000"/>
                  </a:schemeClr>
                </a:solidFill>
              </a:rPr>
              <a:t>Disease Load </a:t>
            </a:r>
            <a:r>
              <a:rPr lang="en-US" dirty="0">
                <a:solidFill>
                  <a:schemeClr val="accent1">
                    <a:lumMod val="75000"/>
                  </a:schemeClr>
                </a:solidFill>
              </a:rPr>
              <a:t>Data </a:t>
            </a:r>
            <a:r>
              <a:rPr lang="en-US" dirty="0" smtClean="0">
                <a:solidFill>
                  <a:schemeClr val="accent1">
                    <a:lumMod val="75000"/>
                  </a:schemeClr>
                </a:solidFill>
              </a:rPr>
              <a:t> </a:t>
            </a:r>
            <a:endParaRPr lang="en-US" dirty="0">
              <a:solidFill>
                <a:schemeClr val="accent1">
                  <a:lumMod val="75000"/>
                </a:schemeClr>
              </a:solidFill>
            </a:endParaRPr>
          </a:p>
        </p:txBody>
      </p:sp>
      <p:pic>
        <p:nvPicPr>
          <p:cNvPr id="4" name="Content Placeholder 3">
            <a:extLst>
              <a:ext uri="{FF2B5EF4-FFF2-40B4-BE49-F238E27FC236}">
                <a16:creationId xmlns:a16="http://schemas.microsoft.com/office/drawing/2014/main" xmlns="" id="{B8175622-2912-4F91-97D5-EBDDF2C54120}"/>
              </a:ext>
            </a:extLst>
          </p:cNvPr>
          <p:cNvPicPr>
            <a:picLocks noGrp="1" noChangeAspect="1"/>
          </p:cNvPicPr>
          <p:nvPr>
            <p:ph idx="1"/>
          </p:nvPr>
        </p:nvPicPr>
        <p:blipFill>
          <a:blip r:embed="rId2"/>
          <a:stretch>
            <a:fillRect/>
          </a:stretch>
        </p:blipFill>
        <p:spPr>
          <a:xfrm>
            <a:off x="762000" y="758995"/>
            <a:ext cx="4800599" cy="3484171"/>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xmlns="" id="{93526807-CEEB-4F31-8AB4-A87AD2C98912}"/>
              </a:ext>
            </a:extLst>
          </p:cNvPr>
          <p:cNvPicPr>
            <a:picLocks noChangeAspect="1"/>
          </p:cNvPicPr>
          <p:nvPr/>
        </p:nvPicPr>
        <p:blipFill>
          <a:blip r:embed="rId3"/>
          <a:stretch>
            <a:fillRect/>
          </a:stretch>
        </p:blipFill>
        <p:spPr>
          <a:xfrm>
            <a:off x="6171959" y="758995"/>
            <a:ext cx="4801080" cy="3487537"/>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228600" y="4407025"/>
            <a:ext cx="3984910" cy="1754326"/>
          </a:xfrm>
          <a:prstGeom prst="rect">
            <a:avLst/>
          </a:prstGeom>
          <a:noFill/>
        </p:spPr>
        <p:txBody>
          <a:bodyPr wrap="square" rtlCol="0">
            <a:spAutoFit/>
          </a:bodyPr>
          <a:lstStyle/>
          <a:p>
            <a:r>
              <a:rPr lang="en-US" dirty="0"/>
              <a:t>Risk and Disease Load </a:t>
            </a:r>
            <a:r>
              <a:rPr lang="en-US" dirty="0" smtClean="0"/>
              <a:t>data</a:t>
            </a:r>
            <a:r>
              <a:rPr lang="en-US" dirty="0" smtClean="0"/>
              <a:t> </a:t>
            </a:r>
            <a:r>
              <a:rPr lang="en-US" dirty="0"/>
              <a:t>is also available and can be filtered by</a:t>
            </a:r>
          </a:p>
          <a:p>
            <a:pPr marL="285750" indent="-285750">
              <a:buFont typeface="Arial" panose="020B0604020202020204" pitchFamily="34" charset="0"/>
              <a:buChar char="•"/>
            </a:pPr>
            <a:r>
              <a:rPr lang="en-US" dirty="0"/>
              <a:t>Date</a:t>
            </a:r>
          </a:p>
          <a:p>
            <a:pPr marL="285750" indent="-285750">
              <a:buFont typeface="Arial" panose="020B0604020202020204" pitchFamily="34" charset="0"/>
              <a:buChar char="•"/>
            </a:pPr>
            <a:r>
              <a:rPr lang="en-US" dirty="0"/>
              <a:t>Location</a:t>
            </a:r>
          </a:p>
          <a:p>
            <a:pPr marL="285750" indent="-285750">
              <a:buFont typeface="Arial" panose="020B0604020202020204" pitchFamily="34" charset="0"/>
              <a:buChar char="•"/>
            </a:pPr>
            <a:r>
              <a:rPr lang="en-US" dirty="0"/>
              <a:t>Clinician</a:t>
            </a:r>
          </a:p>
          <a:p>
            <a:pPr marL="285750" indent="-285750">
              <a:buFont typeface="Arial" panose="020B0604020202020204" pitchFamily="34" charset="0"/>
              <a:buChar char="•"/>
            </a:pPr>
            <a:r>
              <a:rPr lang="en-US" dirty="0"/>
              <a:t>Age groups </a:t>
            </a:r>
          </a:p>
        </p:txBody>
      </p:sp>
      <p:sp>
        <p:nvSpPr>
          <p:cNvPr id="6" name="TextBox 5"/>
          <p:cNvSpPr txBox="1"/>
          <p:nvPr/>
        </p:nvSpPr>
        <p:spPr>
          <a:xfrm>
            <a:off x="4724399" y="4526671"/>
            <a:ext cx="7696200" cy="1631216"/>
          </a:xfrm>
          <a:prstGeom prst="rect">
            <a:avLst/>
          </a:prstGeom>
          <a:noFill/>
        </p:spPr>
        <p:txBody>
          <a:bodyPr wrap="square" rtlCol="0">
            <a:spAutoFit/>
          </a:bodyPr>
          <a:lstStyle/>
          <a:p>
            <a:r>
              <a:rPr lang="en-US" sz="2000" dirty="0"/>
              <a:t>Pairing this information with your claims data can help your </a:t>
            </a:r>
            <a:r>
              <a:rPr lang="en-US" sz="2000" dirty="0" smtClean="0"/>
              <a:t>practices start to </a:t>
            </a:r>
            <a:r>
              <a:rPr lang="en-US" sz="2000" dirty="0"/>
              <a:t>identify gaps in care; </a:t>
            </a:r>
          </a:p>
          <a:p>
            <a:r>
              <a:rPr lang="en-US" sz="2000" dirty="0"/>
              <a:t>i.e., if 4 of John’s patients are high risk for caries, the provider may treatment plan 2 additional preventive cleanings and provide fluoride varnish</a:t>
            </a:r>
          </a:p>
        </p:txBody>
      </p:sp>
    </p:spTree>
    <p:extLst>
      <p:ext uri="{BB962C8B-B14F-4D97-AF65-F5344CB8AC3E}">
        <p14:creationId xmlns:p14="http://schemas.microsoft.com/office/powerpoint/2010/main" val="2823301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2706" name="Content Placeholder 2"/>
          <p:cNvSpPr>
            <a:spLocks noGrp="1"/>
          </p:cNvSpPr>
          <p:nvPr>
            <p:ph type="subTitle" idx="4294967295"/>
          </p:nvPr>
        </p:nvSpPr>
        <p:spPr>
          <a:xfrm>
            <a:off x="0" y="3886200"/>
            <a:ext cx="8534400" cy="1752600"/>
          </a:xfrm>
        </p:spPr>
        <p:txBody>
          <a:bodyPr>
            <a:noAutofit/>
          </a:bodyPr>
          <a:lstStyle/>
          <a:p>
            <a:pPr algn="ctr" eaLnBrk="1" hangingPunct="1">
              <a:buFont typeface="Arial" charset="0"/>
              <a:buNone/>
            </a:pPr>
            <a:endParaRPr lang="en-US" sz="2000" b="1" dirty="0"/>
          </a:p>
          <a:p>
            <a:pPr algn="ctr" eaLnBrk="1" hangingPunct="1">
              <a:buFont typeface="Arial" charset="0"/>
              <a:buNone/>
            </a:pPr>
            <a:endParaRPr lang="en-US" sz="2000" dirty="0"/>
          </a:p>
        </p:txBody>
      </p:sp>
      <p:sp>
        <p:nvSpPr>
          <p:cNvPr id="8" name="Rectangle 7"/>
          <p:cNvSpPr/>
          <p:nvPr/>
        </p:nvSpPr>
        <p:spPr>
          <a:xfrm>
            <a:off x="0" y="1828800"/>
            <a:ext cx="12192000" cy="327660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0" y="2651760"/>
            <a:ext cx="5249569" cy="1627366"/>
          </a:xfrm>
          <a:prstGeom prst="rect">
            <a:avLst/>
          </a:prstGeom>
        </p:spPr>
      </p:pic>
    </p:spTree>
    <p:extLst>
      <p:ext uri="{BB962C8B-B14F-4D97-AF65-F5344CB8AC3E}">
        <p14:creationId xmlns:p14="http://schemas.microsoft.com/office/powerpoint/2010/main" val="1132066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0" y="7315200"/>
            <a:ext cx="2133600" cy="365125"/>
          </a:xfrm>
          <a:prstGeom prst="rect">
            <a:avLst/>
          </a:prstGeom>
        </p:spPr>
        <p:txBody>
          <a:bodyPr/>
          <a:lstStyle/>
          <a:p>
            <a:fld id="{B0B0C572-8DAB-4950-8D7D-9CA71D900D2A}" type="slidenum">
              <a:rPr lang="en-US" smtClean="0"/>
              <a:pPr/>
              <a:t>3</a:t>
            </a:fld>
            <a:endParaRPr lang="en-US"/>
          </a:p>
        </p:txBody>
      </p:sp>
      <p:sp>
        <p:nvSpPr>
          <p:cNvPr id="10" name="Content Placeholder 2">
            <a:extLst>
              <a:ext uri="{FF2B5EF4-FFF2-40B4-BE49-F238E27FC236}">
                <a16:creationId xmlns:a16="http://schemas.microsoft.com/office/drawing/2014/main" xmlns="" id="{16D43E18-A03A-404F-B78C-96155EBC410D}"/>
              </a:ext>
            </a:extLst>
          </p:cNvPr>
          <p:cNvSpPr>
            <a:spLocks noGrp="1"/>
          </p:cNvSpPr>
          <p:nvPr>
            <p:ph idx="1"/>
          </p:nvPr>
        </p:nvSpPr>
        <p:spPr>
          <a:xfrm>
            <a:off x="387614" y="1514050"/>
            <a:ext cx="4809836" cy="1189093"/>
          </a:xfrm>
        </p:spPr>
        <p:txBody>
          <a:bodyPr anchor="ctr">
            <a:normAutofit/>
          </a:bodyPr>
          <a:lstStyle/>
          <a:p>
            <a:pPr marL="0" indent="0">
              <a:buNone/>
            </a:pPr>
            <a:r>
              <a:rPr lang="en-US" sz="2000" dirty="0">
                <a:latin typeface="+mn-lt"/>
              </a:rPr>
              <a:t>To upload patients, select the </a:t>
            </a:r>
            <a:r>
              <a:rPr lang="en-US" sz="2000" b="1" dirty="0">
                <a:latin typeface="+mn-lt"/>
              </a:rPr>
              <a:t>Import Patients</a:t>
            </a:r>
            <a:r>
              <a:rPr lang="en-US" sz="2000" dirty="0">
                <a:latin typeface="+mn-lt"/>
              </a:rPr>
              <a:t> button on the Browse Patients page:</a:t>
            </a:r>
          </a:p>
        </p:txBody>
      </p:sp>
      <p:pic>
        <p:nvPicPr>
          <p:cNvPr id="11" name="Picture 10">
            <a:extLst>
              <a:ext uri="{FF2B5EF4-FFF2-40B4-BE49-F238E27FC236}">
                <a16:creationId xmlns:a16="http://schemas.microsoft.com/office/drawing/2014/main" xmlns="" id="{9E796CAE-49E1-49B9-B255-149CF38E35C9}"/>
              </a:ext>
            </a:extLst>
          </p:cNvPr>
          <p:cNvPicPr/>
          <p:nvPr/>
        </p:nvPicPr>
        <p:blipFill>
          <a:blip r:embed="rId2"/>
          <a:stretch>
            <a:fillRect/>
          </a:stretch>
        </p:blipFill>
        <p:spPr>
          <a:xfrm>
            <a:off x="325988" y="2635668"/>
            <a:ext cx="5759621" cy="3038379"/>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xmlns="" id="{9E07EAB0-F1BA-4B0E-99C3-6056FCBFC5EC}"/>
              </a:ext>
            </a:extLst>
          </p:cNvPr>
          <p:cNvSpPr txBox="1"/>
          <p:nvPr/>
        </p:nvSpPr>
        <p:spPr>
          <a:xfrm>
            <a:off x="1066800" y="461549"/>
            <a:ext cx="10863329" cy="830997"/>
          </a:xfrm>
          <a:prstGeom prst="rect">
            <a:avLst/>
          </a:prstGeom>
          <a:noFill/>
        </p:spPr>
        <p:txBody>
          <a:bodyPr wrap="square" rtlCol="0">
            <a:spAutoFit/>
          </a:bodyPr>
          <a:lstStyle/>
          <a:p>
            <a:r>
              <a:rPr lang="en-US" sz="2400" dirty="0"/>
              <a:t>Providers can upload patient files into PreViser from the practice management software.</a:t>
            </a:r>
          </a:p>
        </p:txBody>
      </p:sp>
      <p:sp>
        <p:nvSpPr>
          <p:cNvPr id="13" name="TextBox 12">
            <a:extLst>
              <a:ext uri="{FF2B5EF4-FFF2-40B4-BE49-F238E27FC236}">
                <a16:creationId xmlns:a16="http://schemas.microsoft.com/office/drawing/2014/main" xmlns="" id="{4721DB93-79A2-4AC3-AE33-8ACC588F9AE3}"/>
              </a:ext>
            </a:extLst>
          </p:cNvPr>
          <p:cNvSpPr txBox="1"/>
          <p:nvPr/>
        </p:nvSpPr>
        <p:spPr>
          <a:xfrm>
            <a:off x="6994552" y="1995257"/>
            <a:ext cx="4383632" cy="707886"/>
          </a:xfrm>
          <a:prstGeom prst="rect">
            <a:avLst/>
          </a:prstGeom>
          <a:noFill/>
        </p:spPr>
        <p:txBody>
          <a:bodyPr wrap="square" rtlCol="0">
            <a:spAutoFit/>
          </a:bodyPr>
          <a:lstStyle/>
          <a:p>
            <a:r>
              <a:rPr lang="en-US" sz="2000" dirty="0"/>
              <a:t>The Import Patients page displays. Select the </a:t>
            </a:r>
            <a:r>
              <a:rPr lang="en-US" sz="2000" b="1" dirty="0"/>
              <a:t>Start New Impor</a:t>
            </a:r>
            <a:r>
              <a:rPr lang="en-US" sz="2000" dirty="0"/>
              <a:t>t button:</a:t>
            </a:r>
          </a:p>
        </p:txBody>
      </p:sp>
      <p:pic>
        <p:nvPicPr>
          <p:cNvPr id="14" name="Picture 13">
            <a:extLst>
              <a:ext uri="{FF2B5EF4-FFF2-40B4-BE49-F238E27FC236}">
                <a16:creationId xmlns:a16="http://schemas.microsoft.com/office/drawing/2014/main" xmlns="" id="{02D8B0EF-09D8-45C0-87B7-96D9449CC15A}"/>
              </a:ext>
            </a:extLst>
          </p:cNvPr>
          <p:cNvPicPr/>
          <p:nvPr/>
        </p:nvPicPr>
        <p:blipFill>
          <a:blip r:embed="rId3"/>
          <a:stretch>
            <a:fillRect/>
          </a:stretch>
        </p:blipFill>
        <p:spPr>
          <a:xfrm>
            <a:off x="6171031" y="2733869"/>
            <a:ext cx="5530498" cy="28419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7174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431351F-EE24-4EC7-93BB-83CF539CD17E}"/>
              </a:ext>
            </a:extLst>
          </p:cNvPr>
          <p:cNvSpPr txBox="1"/>
          <p:nvPr/>
        </p:nvSpPr>
        <p:spPr>
          <a:xfrm>
            <a:off x="762000" y="2743200"/>
            <a:ext cx="4159875" cy="954107"/>
          </a:xfrm>
          <a:prstGeom prst="rect">
            <a:avLst/>
          </a:prstGeom>
          <a:noFill/>
        </p:spPr>
        <p:txBody>
          <a:bodyPr wrap="square" rtlCol="0">
            <a:spAutoFit/>
          </a:bodyPr>
          <a:lstStyle/>
          <a:p>
            <a:r>
              <a:rPr lang="en-US" sz="2800" dirty="0"/>
              <a:t>Read over the following guidelines and select </a:t>
            </a:r>
            <a:r>
              <a:rPr lang="en-US" sz="2800" b="1" dirty="0"/>
              <a:t>Next</a:t>
            </a:r>
            <a:r>
              <a:rPr lang="en-US" sz="2800" dirty="0"/>
              <a:t>:</a:t>
            </a:r>
          </a:p>
        </p:txBody>
      </p:sp>
      <p:pic>
        <p:nvPicPr>
          <p:cNvPr id="5" name="Content Placeholder 3">
            <a:extLst>
              <a:ext uri="{FF2B5EF4-FFF2-40B4-BE49-F238E27FC236}">
                <a16:creationId xmlns:a16="http://schemas.microsoft.com/office/drawing/2014/main" xmlns="" id="{573AF330-5265-4D17-A5A5-49F8223B9CF8}"/>
              </a:ext>
            </a:extLst>
          </p:cNvPr>
          <p:cNvPicPr>
            <a:picLocks noGrp="1"/>
          </p:cNvPicPr>
          <p:nvPr>
            <p:ph idx="1"/>
          </p:nvPr>
        </p:nvPicPr>
        <p:blipFill>
          <a:blip r:embed="rId2"/>
          <a:stretch>
            <a:fillRect/>
          </a:stretch>
        </p:blipFill>
        <p:spPr>
          <a:xfrm>
            <a:off x="5562600" y="304800"/>
            <a:ext cx="5334000" cy="56674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5354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C0E32F5-BC6E-478C-82AE-341880C34C2F}"/>
              </a:ext>
            </a:extLst>
          </p:cNvPr>
          <p:cNvSpPr txBox="1"/>
          <p:nvPr/>
        </p:nvSpPr>
        <p:spPr>
          <a:xfrm>
            <a:off x="493467" y="2353366"/>
            <a:ext cx="2970950" cy="1569660"/>
          </a:xfrm>
          <a:prstGeom prst="rect">
            <a:avLst/>
          </a:prstGeom>
          <a:noFill/>
        </p:spPr>
        <p:txBody>
          <a:bodyPr wrap="square" rtlCol="0">
            <a:spAutoFit/>
          </a:bodyPr>
          <a:lstStyle/>
          <a:p>
            <a:r>
              <a:rPr lang="en-US" sz="2400" dirty="0"/>
              <a:t>You will be taken to the following page, again, read carefully and select </a:t>
            </a:r>
            <a:r>
              <a:rPr lang="en-US" sz="2400" b="1" dirty="0"/>
              <a:t>Next</a:t>
            </a:r>
            <a:r>
              <a:rPr lang="en-US" sz="2400" dirty="0"/>
              <a:t>:</a:t>
            </a:r>
          </a:p>
        </p:txBody>
      </p:sp>
      <p:pic>
        <p:nvPicPr>
          <p:cNvPr id="5" name="Content Placeholder 3">
            <a:extLst>
              <a:ext uri="{FF2B5EF4-FFF2-40B4-BE49-F238E27FC236}">
                <a16:creationId xmlns:a16="http://schemas.microsoft.com/office/drawing/2014/main" xmlns="" id="{4C703F80-F58B-4046-982F-EECC054481D2}"/>
              </a:ext>
            </a:extLst>
          </p:cNvPr>
          <p:cNvPicPr>
            <a:picLocks noGrp="1"/>
          </p:cNvPicPr>
          <p:nvPr>
            <p:ph idx="1"/>
          </p:nvPr>
        </p:nvPicPr>
        <p:blipFill>
          <a:blip r:embed="rId2"/>
          <a:stretch>
            <a:fillRect/>
          </a:stretch>
        </p:blipFill>
        <p:spPr>
          <a:xfrm>
            <a:off x="3631842" y="480503"/>
            <a:ext cx="8066691" cy="53153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33349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3F4689AC-709E-477F-AFB5-7120A34F6335}"/>
              </a:ext>
            </a:extLst>
          </p:cNvPr>
          <p:cNvSpPr>
            <a:spLocks noGrp="1"/>
          </p:cNvSpPr>
          <p:nvPr>
            <p:ph idx="1"/>
          </p:nvPr>
        </p:nvSpPr>
        <p:spPr>
          <a:xfrm>
            <a:off x="381000" y="2610249"/>
            <a:ext cx="3746679" cy="1727493"/>
          </a:xfrm>
        </p:spPr>
        <p:txBody>
          <a:bodyPr>
            <a:normAutofit/>
          </a:bodyPr>
          <a:lstStyle/>
          <a:p>
            <a:pPr marL="0" indent="0">
              <a:buNone/>
            </a:pPr>
            <a:r>
              <a:rPr lang="en-US" sz="2400" dirty="0"/>
              <a:t>You then have to browse your computer and upload the patients file and select </a:t>
            </a:r>
            <a:r>
              <a:rPr lang="en-US" sz="2400" b="1" dirty="0"/>
              <a:t>Next</a:t>
            </a:r>
            <a:r>
              <a:rPr lang="en-US" sz="2400" dirty="0"/>
              <a:t>.</a:t>
            </a:r>
          </a:p>
        </p:txBody>
      </p:sp>
      <p:pic>
        <p:nvPicPr>
          <p:cNvPr id="5" name="Picture 4">
            <a:extLst>
              <a:ext uri="{FF2B5EF4-FFF2-40B4-BE49-F238E27FC236}">
                <a16:creationId xmlns:a16="http://schemas.microsoft.com/office/drawing/2014/main" xmlns="" id="{8BF3325D-5ADB-426A-B830-58747226B773}"/>
              </a:ext>
            </a:extLst>
          </p:cNvPr>
          <p:cNvPicPr/>
          <p:nvPr/>
        </p:nvPicPr>
        <p:blipFill>
          <a:blip r:embed="rId2"/>
          <a:stretch>
            <a:fillRect/>
          </a:stretch>
        </p:blipFill>
        <p:spPr>
          <a:xfrm>
            <a:off x="232892" y="286313"/>
            <a:ext cx="6226934" cy="2199310"/>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xmlns="" id="{A20B5E36-5F9C-490E-B4B5-DC949FE2761C}"/>
              </a:ext>
            </a:extLst>
          </p:cNvPr>
          <p:cNvPicPr/>
          <p:nvPr/>
        </p:nvPicPr>
        <p:blipFill>
          <a:blip r:embed="rId3"/>
          <a:stretch>
            <a:fillRect/>
          </a:stretch>
        </p:blipFill>
        <p:spPr>
          <a:xfrm>
            <a:off x="5791200" y="1752600"/>
            <a:ext cx="5751489" cy="3901774"/>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xmlns="" id="{706380DC-4B32-4B13-8693-90904E178FA6}"/>
              </a:ext>
            </a:extLst>
          </p:cNvPr>
          <p:cNvSpPr txBox="1"/>
          <p:nvPr/>
        </p:nvSpPr>
        <p:spPr>
          <a:xfrm>
            <a:off x="7391400" y="788127"/>
            <a:ext cx="4288665" cy="830997"/>
          </a:xfrm>
          <a:prstGeom prst="rect">
            <a:avLst/>
          </a:prstGeom>
          <a:noFill/>
        </p:spPr>
        <p:txBody>
          <a:bodyPr wrap="square" rtlCol="0">
            <a:spAutoFit/>
          </a:bodyPr>
          <a:lstStyle/>
          <a:p>
            <a:r>
              <a:rPr lang="en-US" sz="2400" dirty="0"/>
              <a:t>Be sure everything looks correct and select </a:t>
            </a:r>
            <a:r>
              <a:rPr lang="en-US" sz="2400" b="1" dirty="0"/>
              <a:t>Next</a:t>
            </a:r>
            <a:r>
              <a:rPr lang="en-US" sz="2400" dirty="0"/>
              <a:t>.</a:t>
            </a:r>
          </a:p>
        </p:txBody>
      </p:sp>
    </p:spTree>
    <p:extLst>
      <p:ext uri="{BB962C8B-B14F-4D97-AF65-F5344CB8AC3E}">
        <p14:creationId xmlns:p14="http://schemas.microsoft.com/office/powerpoint/2010/main" val="452919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4E00A468-273A-4EE3-8EBC-99C59778831C}"/>
              </a:ext>
            </a:extLst>
          </p:cNvPr>
          <p:cNvPicPr>
            <a:picLocks noGrp="1"/>
          </p:cNvPicPr>
          <p:nvPr>
            <p:ph idx="1"/>
          </p:nvPr>
        </p:nvPicPr>
        <p:blipFill>
          <a:blip r:embed="rId2"/>
          <a:stretch>
            <a:fillRect/>
          </a:stretch>
        </p:blipFill>
        <p:spPr>
          <a:xfrm>
            <a:off x="385955" y="1710393"/>
            <a:ext cx="6827686" cy="3210478"/>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xmlns="" id="{89D5D8B1-1DAD-4C5B-87C7-33711BA95C08}"/>
              </a:ext>
            </a:extLst>
          </p:cNvPr>
          <p:cNvSpPr txBox="1"/>
          <p:nvPr/>
        </p:nvSpPr>
        <p:spPr>
          <a:xfrm>
            <a:off x="385955" y="304800"/>
            <a:ext cx="3554569" cy="1200329"/>
          </a:xfrm>
          <a:prstGeom prst="rect">
            <a:avLst/>
          </a:prstGeom>
          <a:noFill/>
        </p:spPr>
        <p:txBody>
          <a:bodyPr wrap="square" rtlCol="0">
            <a:spAutoFit/>
          </a:bodyPr>
          <a:lstStyle/>
          <a:p>
            <a:r>
              <a:rPr lang="en-US" sz="2400" dirty="0"/>
              <a:t>Fill out the following required information and select </a:t>
            </a:r>
            <a:r>
              <a:rPr lang="en-US" sz="2400" b="1" dirty="0"/>
              <a:t>Submit</a:t>
            </a:r>
            <a:r>
              <a:rPr lang="en-US" sz="2400" dirty="0"/>
              <a:t>:</a:t>
            </a:r>
          </a:p>
        </p:txBody>
      </p:sp>
      <p:sp>
        <p:nvSpPr>
          <p:cNvPr id="6" name="TextBox 5">
            <a:extLst>
              <a:ext uri="{FF2B5EF4-FFF2-40B4-BE49-F238E27FC236}">
                <a16:creationId xmlns:a16="http://schemas.microsoft.com/office/drawing/2014/main" xmlns="" id="{8F575581-57EE-4310-A84C-288965AD54E7}"/>
              </a:ext>
            </a:extLst>
          </p:cNvPr>
          <p:cNvSpPr txBox="1"/>
          <p:nvPr/>
        </p:nvSpPr>
        <p:spPr>
          <a:xfrm>
            <a:off x="7391400" y="1832418"/>
            <a:ext cx="3129567" cy="830997"/>
          </a:xfrm>
          <a:prstGeom prst="rect">
            <a:avLst/>
          </a:prstGeom>
          <a:noFill/>
        </p:spPr>
        <p:txBody>
          <a:bodyPr wrap="square" rtlCol="0">
            <a:spAutoFit/>
          </a:bodyPr>
          <a:lstStyle/>
          <a:p>
            <a:r>
              <a:rPr lang="en-US" sz="2400" dirty="0"/>
              <a:t>You will see the following notification:</a:t>
            </a:r>
          </a:p>
        </p:txBody>
      </p:sp>
      <p:pic>
        <p:nvPicPr>
          <p:cNvPr id="7" name="Picture 6">
            <a:extLst>
              <a:ext uri="{FF2B5EF4-FFF2-40B4-BE49-F238E27FC236}">
                <a16:creationId xmlns:a16="http://schemas.microsoft.com/office/drawing/2014/main" xmlns="" id="{3B969EEE-15F3-402C-9D48-BB386874BD7F}"/>
              </a:ext>
            </a:extLst>
          </p:cNvPr>
          <p:cNvPicPr/>
          <p:nvPr/>
        </p:nvPicPr>
        <p:blipFill>
          <a:blip r:embed="rId3"/>
          <a:stretch>
            <a:fillRect/>
          </a:stretch>
        </p:blipFill>
        <p:spPr>
          <a:xfrm>
            <a:off x="6400800" y="2819400"/>
            <a:ext cx="4882167" cy="32104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80399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BE9183A-C07E-4318-9EB3-96B91DF8A73A}"/>
              </a:ext>
            </a:extLst>
          </p:cNvPr>
          <p:cNvPicPr/>
          <p:nvPr/>
        </p:nvPicPr>
        <p:blipFill>
          <a:blip r:embed="rId2"/>
          <a:stretch>
            <a:fillRect/>
          </a:stretch>
        </p:blipFill>
        <p:spPr>
          <a:xfrm>
            <a:off x="596721" y="568706"/>
            <a:ext cx="6688428" cy="3402107"/>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xmlns="" id="{E49EF574-4C8C-4127-8396-BEF247DD9B43}"/>
              </a:ext>
            </a:extLst>
          </p:cNvPr>
          <p:cNvPicPr/>
          <p:nvPr/>
        </p:nvPicPr>
        <p:blipFill>
          <a:blip r:embed="rId3"/>
          <a:stretch>
            <a:fillRect/>
          </a:stretch>
        </p:blipFill>
        <p:spPr>
          <a:xfrm>
            <a:off x="4612783" y="2743200"/>
            <a:ext cx="6982496" cy="3096072"/>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xmlns="" id="{523DA8A7-38D8-4BBC-9BA6-8448300C698B}"/>
              </a:ext>
            </a:extLst>
          </p:cNvPr>
          <p:cNvSpPr txBox="1"/>
          <p:nvPr/>
        </p:nvSpPr>
        <p:spPr>
          <a:xfrm>
            <a:off x="7612281" y="700099"/>
            <a:ext cx="3670479" cy="1569660"/>
          </a:xfrm>
          <a:prstGeom prst="rect">
            <a:avLst/>
          </a:prstGeom>
          <a:noFill/>
        </p:spPr>
        <p:txBody>
          <a:bodyPr wrap="square" rtlCol="0">
            <a:spAutoFit/>
          </a:bodyPr>
          <a:lstStyle/>
          <a:p>
            <a:endParaRPr lang="en-US" sz="2400" dirty="0"/>
          </a:p>
          <a:p>
            <a:r>
              <a:rPr lang="en-US" sz="2400" dirty="0"/>
              <a:t>You should now be able to see your import in the Previous Imports section. </a:t>
            </a:r>
          </a:p>
        </p:txBody>
      </p:sp>
    </p:spTree>
    <p:extLst>
      <p:ext uri="{BB962C8B-B14F-4D97-AF65-F5344CB8AC3E}">
        <p14:creationId xmlns:p14="http://schemas.microsoft.com/office/powerpoint/2010/main" val="1170604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5F5E1A4-5332-40B0-B085-ADDE40B0AA1A}"/>
              </a:ext>
            </a:extLst>
          </p:cNvPr>
          <p:cNvSpPr txBox="1"/>
          <p:nvPr/>
        </p:nvSpPr>
        <p:spPr>
          <a:xfrm>
            <a:off x="188141" y="187808"/>
            <a:ext cx="8582372" cy="923330"/>
          </a:xfrm>
          <a:prstGeom prst="rect">
            <a:avLst/>
          </a:prstGeom>
          <a:noFill/>
        </p:spPr>
        <p:txBody>
          <a:bodyPr wrap="square" rtlCol="0">
            <a:spAutoFit/>
          </a:bodyPr>
          <a:lstStyle/>
          <a:p>
            <a:r>
              <a:rPr lang="en-US" dirty="0"/>
              <a:t>Once PreViser reviews your imports, you will have all the patient names that were successfully imported on the main Browse Patients page and you will also see the following Completed Status with the number of patients successfully imported:</a:t>
            </a:r>
          </a:p>
        </p:txBody>
      </p:sp>
      <p:pic>
        <p:nvPicPr>
          <p:cNvPr id="5" name="Picture 4">
            <a:extLst>
              <a:ext uri="{FF2B5EF4-FFF2-40B4-BE49-F238E27FC236}">
                <a16:creationId xmlns:a16="http://schemas.microsoft.com/office/drawing/2014/main" xmlns="" id="{C72D7CCE-11B9-4308-9AFC-7B9C090DCC67}"/>
              </a:ext>
            </a:extLst>
          </p:cNvPr>
          <p:cNvPicPr/>
          <p:nvPr/>
        </p:nvPicPr>
        <p:blipFill>
          <a:blip r:embed="rId2"/>
          <a:stretch>
            <a:fillRect/>
          </a:stretch>
        </p:blipFill>
        <p:spPr>
          <a:xfrm>
            <a:off x="315909" y="1191152"/>
            <a:ext cx="5936410" cy="2339339"/>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xmlns="" id="{35DB0229-7C24-4CEB-82C2-5A334396B3D0}"/>
              </a:ext>
            </a:extLst>
          </p:cNvPr>
          <p:cNvPicPr/>
          <p:nvPr/>
        </p:nvPicPr>
        <p:blipFill>
          <a:blip r:embed="rId3"/>
          <a:stretch>
            <a:fillRect/>
          </a:stretch>
        </p:blipFill>
        <p:spPr>
          <a:xfrm>
            <a:off x="533400" y="3799066"/>
            <a:ext cx="4137660" cy="2766060"/>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xmlns="" id="{58F3610E-5612-48AA-9315-0AADAF620729}"/>
              </a:ext>
            </a:extLst>
          </p:cNvPr>
          <p:cNvSpPr txBox="1"/>
          <p:nvPr/>
        </p:nvSpPr>
        <p:spPr>
          <a:xfrm>
            <a:off x="8229600" y="184563"/>
            <a:ext cx="3455830" cy="923330"/>
          </a:xfrm>
          <a:prstGeom prst="rect">
            <a:avLst/>
          </a:prstGeom>
          <a:noFill/>
        </p:spPr>
        <p:txBody>
          <a:bodyPr wrap="square" rtlCol="0">
            <a:spAutoFit/>
          </a:bodyPr>
          <a:lstStyle/>
          <a:p>
            <a:r>
              <a:rPr lang="en-US" dirty="0"/>
              <a:t>Click on any of the imports and you will be taken to the import summary:</a:t>
            </a:r>
          </a:p>
        </p:txBody>
      </p:sp>
      <p:pic>
        <p:nvPicPr>
          <p:cNvPr id="8" name="Picture 7">
            <a:extLst>
              <a:ext uri="{FF2B5EF4-FFF2-40B4-BE49-F238E27FC236}">
                <a16:creationId xmlns:a16="http://schemas.microsoft.com/office/drawing/2014/main" xmlns="" id="{7FE89314-0773-4141-8B62-43D4B45FEE93}"/>
              </a:ext>
            </a:extLst>
          </p:cNvPr>
          <p:cNvPicPr/>
          <p:nvPr/>
        </p:nvPicPr>
        <p:blipFill>
          <a:blip r:embed="rId4"/>
          <a:stretch>
            <a:fillRect/>
          </a:stretch>
        </p:blipFill>
        <p:spPr>
          <a:xfrm>
            <a:off x="6477000" y="1255437"/>
            <a:ext cx="5486400" cy="3672205"/>
          </a:xfrm>
          <a:prstGeom prst="rect">
            <a:avLst/>
          </a:prstGeom>
          <a:ln>
            <a:noFill/>
          </a:ln>
          <a:effectLst>
            <a:outerShdw blurRad="190500" algn="tl" rotWithShape="0">
              <a:srgbClr val="000000">
                <a:alpha val="70000"/>
              </a:srgbClr>
            </a:outerShdw>
          </a:effectLst>
        </p:spPr>
      </p:pic>
      <p:sp>
        <p:nvSpPr>
          <p:cNvPr id="9" name="TextBox 8">
            <a:extLst>
              <a:ext uri="{FF2B5EF4-FFF2-40B4-BE49-F238E27FC236}">
                <a16:creationId xmlns:a16="http://schemas.microsoft.com/office/drawing/2014/main" xmlns="" id="{2963DBAD-A60F-4BF8-942F-AD5320F0C4E0}"/>
              </a:ext>
            </a:extLst>
          </p:cNvPr>
          <p:cNvSpPr txBox="1"/>
          <p:nvPr/>
        </p:nvSpPr>
        <p:spPr>
          <a:xfrm>
            <a:off x="4903185" y="5071941"/>
            <a:ext cx="5031109" cy="923330"/>
          </a:xfrm>
          <a:prstGeom prst="rect">
            <a:avLst/>
          </a:prstGeom>
          <a:noFill/>
        </p:spPr>
        <p:txBody>
          <a:bodyPr wrap="square" rtlCol="0">
            <a:spAutoFit/>
          </a:bodyPr>
          <a:lstStyle/>
          <a:p>
            <a:r>
              <a:rPr lang="en-US" dirty="0"/>
              <a:t>If there are any issues with the import, such as a duplicate, you can download the file and edit it before reuploading it once again.</a:t>
            </a:r>
          </a:p>
        </p:txBody>
      </p:sp>
    </p:spTree>
    <p:extLst>
      <p:ext uri="{BB962C8B-B14F-4D97-AF65-F5344CB8AC3E}">
        <p14:creationId xmlns:p14="http://schemas.microsoft.com/office/powerpoint/2010/main" val="3832979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46517</TotalTime>
  <Words>959</Words>
  <Application>Microsoft Office PowerPoint</Application>
  <PresentationFormat>Widescreen</PresentationFormat>
  <Paragraphs>79</Paragraphs>
  <Slides>28</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Calibri</vt:lpstr>
      <vt:lpstr>Gotham 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Market Your Practice with Custom Reports</vt:lpstr>
      <vt:lpstr>Customizing Reports – Admins  </vt:lpstr>
      <vt:lpstr>Customizing Reports – Other Clinicians/Users</vt:lpstr>
      <vt:lpstr>PowerPoint Presentation</vt:lpstr>
      <vt:lpstr>PowerPoint Presentation</vt:lpstr>
      <vt:lpstr>PowerPoint Presentation</vt:lpstr>
      <vt:lpstr>PowerPoint Presentation</vt:lpstr>
      <vt:lpstr>Why Do Clinicians Switch Between Locations? </vt:lpstr>
      <vt:lpstr>PowerPoint Presentation</vt:lpstr>
      <vt:lpstr>PowerPoint Presentation</vt:lpstr>
      <vt:lpstr>PowerPoint Presentation</vt:lpstr>
      <vt:lpstr>PowerPoint Presentation</vt:lpstr>
      <vt:lpstr>Utilization Data with User Rankings </vt:lpstr>
      <vt:lpstr>Risk and Disease Load Data  </vt:lpstr>
      <vt:lpstr>PowerPoint Presentation</vt:lpstr>
    </vt:vector>
  </TitlesOfParts>
  <Company>Northeast Delta Dental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Karen O'Connor</cp:lastModifiedBy>
  <cp:revision>509</cp:revision>
  <cp:lastPrinted>2016-04-13T19:58:33Z</cp:lastPrinted>
  <dcterms:created xsi:type="dcterms:W3CDTF">2013-10-23T13:43:54Z</dcterms:created>
  <dcterms:modified xsi:type="dcterms:W3CDTF">2020-09-28T15:55:51Z</dcterms:modified>
</cp:coreProperties>
</file>